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677" r:id="rId5"/>
  </p:sldMasterIdLst>
  <p:notesMasterIdLst>
    <p:notesMasterId r:id="rId24"/>
  </p:notesMasterIdLst>
  <p:sldIdLst>
    <p:sldId id="256" r:id="rId6"/>
    <p:sldId id="261" r:id="rId7"/>
    <p:sldId id="266" r:id="rId8"/>
    <p:sldId id="264" r:id="rId9"/>
    <p:sldId id="260" r:id="rId10"/>
    <p:sldId id="273" r:id="rId11"/>
    <p:sldId id="265" r:id="rId12"/>
    <p:sldId id="263" r:id="rId13"/>
    <p:sldId id="276" r:id="rId14"/>
    <p:sldId id="286" r:id="rId15"/>
    <p:sldId id="287" r:id="rId16"/>
    <p:sldId id="278" r:id="rId17"/>
    <p:sldId id="281" r:id="rId18"/>
    <p:sldId id="282" r:id="rId19"/>
    <p:sldId id="283" r:id="rId20"/>
    <p:sldId id="284" r:id="rId21"/>
    <p:sldId id="285"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60" y="1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29FE88-8FFC-42BC-943B-CC7C1AAE476B}"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316F-BAC1-4FFE-B359-AC4CC066B860}" type="slidenum">
              <a:rPr lang="en-US" smtClean="0"/>
              <a:t>‹#›</a:t>
            </a:fld>
            <a:endParaRPr lang="en-US"/>
          </a:p>
        </p:txBody>
      </p:sp>
    </p:spTree>
    <p:extLst>
      <p:ext uri="{BB962C8B-B14F-4D97-AF65-F5344CB8AC3E}">
        <p14:creationId xmlns:p14="http://schemas.microsoft.com/office/powerpoint/2010/main" val="1828693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17041F-F04C-49CF-B138-54625A9733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18070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descr="ppt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8868"/>
          </a:xfrm>
          <a:prstGeom prst="rect">
            <a:avLst/>
          </a:prstGeom>
        </p:spPr>
      </p:pic>
      <p:sp>
        <p:nvSpPr>
          <p:cNvPr id="4" name="Date Placeholder 3"/>
          <p:cNvSpPr>
            <a:spLocks noGrp="1"/>
          </p:cNvSpPr>
          <p:nvPr>
            <p:ph type="dt" sz="half" idx="10"/>
          </p:nvPr>
        </p:nvSpPr>
        <p:spPr/>
        <p:txBody>
          <a:bodyPr/>
          <a:lstStyle/>
          <a:p>
            <a:pPr>
              <a:defRPr/>
            </a:pPr>
            <a:fld id="{3BC3E193-647A-4612-95A3-5794C886F219}" type="datetime1">
              <a:rPr lang="en-US" smtClean="0"/>
              <a:t>2/8/2024</a:t>
            </a:fld>
            <a:endParaRPr lang="en-US"/>
          </a:p>
        </p:txBody>
      </p:sp>
      <p:sp>
        <p:nvSpPr>
          <p:cNvPr id="5" name="Footer Placeholder 4"/>
          <p:cNvSpPr>
            <a:spLocks noGrp="1"/>
          </p:cNvSpPr>
          <p:nvPr>
            <p:ph type="ftr" sz="quarter" idx="11"/>
          </p:nvPr>
        </p:nvSpPr>
        <p:spPr/>
        <p:txBody>
          <a:bodyPr/>
          <a:lstStyle/>
          <a:p>
            <a:pPr>
              <a:defRPr/>
            </a:pPr>
            <a:r>
              <a:rPr lang="en-US" dirty="0"/>
              <a:t>LA-UR-13-24403</a:t>
            </a:r>
          </a:p>
        </p:txBody>
      </p:sp>
      <p:sp>
        <p:nvSpPr>
          <p:cNvPr id="6" name="Slide Number Placeholder 5"/>
          <p:cNvSpPr>
            <a:spLocks noGrp="1"/>
          </p:cNvSpPr>
          <p:nvPr>
            <p:ph type="sldNum" sz="quarter" idx="12"/>
          </p:nvPr>
        </p:nvSpPr>
        <p:spPr/>
        <p:txBody>
          <a:bodyPr/>
          <a:lstStyle/>
          <a:p>
            <a:pPr>
              <a:defRPr/>
            </a:pPr>
            <a:fld id="{F2ACD06B-8097-403C-92B8-D1EDEC41C7C1}" type="slidenum">
              <a:rPr lang="en-US" smtClean="0"/>
              <a:pPr>
                <a:defRPr/>
              </a:pPr>
              <a:t>‹#›</a:t>
            </a:fld>
            <a:endParaRPr lang="en-US"/>
          </a:p>
        </p:txBody>
      </p:sp>
    </p:spTree>
    <p:extLst>
      <p:ext uri="{BB962C8B-B14F-4D97-AF65-F5344CB8AC3E}">
        <p14:creationId xmlns:p14="http://schemas.microsoft.com/office/powerpoint/2010/main" val="43950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4627BDA-74B6-48B2-BE6B-A1D65D5D4178}" type="datetime1">
              <a:rPr lang="en-US" smtClean="0"/>
              <a:t>2/8/2024</a:t>
            </a:fld>
            <a:endParaRPr lang="en-US"/>
          </a:p>
        </p:txBody>
      </p:sp>
      <p:sp>
        <p:nvSpPr>
          <p:cNvPr id="5" name="Footer Placeholder 4"/>
          <p:cNvSpPr>
            <a:spLocks noGrp="1"/>
          </p:cNvSpPr>
          <p:nvPr>
            <p:ph type="ftr" sz="quarter" idx="11"/>
          </p:nvPr>
        </p:nvSpPr>
        <p:spPr/>
        <p:txBody>
          <a:bodyPr/>
          <a:lstStyle/>
          <a:p>
            <a:pPr>
              <a:defRPr/>
            </a:pPr>
            <a:r>
              <a:rPr lang="en-US"/>
              <a:t>LA-UR-13-22802</a:t>
            </a:r>
          </a:p>
        </p:txBody>
      </p:sp>
      <p:sp>
        <p:nvSpPr>
          <p:cNvPr id="6" name="Slide Number Placeholder 5"/>
          <p:cNvSpPr>
            <a:spLocks noGrp="1"/>
          </p:cNvSpPr>
          <p:nvPr>
            <p:ph type="sldNum" sz="quarter" idx="12"/>
          </p:nvPr>
        </p:nvSpPr>
        <p:spPr/>
        <p:txBody>
          <a:bodyPr/>
          <a:lstStyle/>
          <a:p>
            <a:pPr>
              <a:defRPr/>
            </a:pPr>
            <a:fld id="{96BDB116-404D-4825-A012-C1685894FEE4}" type="slidenum">
              <a:rPr lang="en-US" smtClean="0"/>
              <a:pPr>
                <a:defRPr/>
              </a:pPr>
              <a:t>‹#›</a:t>
            </a:fld>
            <a:endParaRPr lang="en-US"/>
          </a:p>
        </p:txBody>
      </p:sp>
    </p:spTree>
    <p:extLst>
      <p:ext uri="{BB962C8B-B14F-4D97-AF65-F5344CB8AC3E}">
        <p14:creationId xmlns:p14="http://schemas.microsoft.com/office/powerpoint/2010/main" val="2790775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AE27DBF-B586-4D7D-BFBD-04B164D9668F}" type="datetime1">
              <a:rPr lang="en-US" smtClean="0"/>
              <a:t>2/8/2024</a:t>
            </a:fld>
            <a:endParaRPr lang="en-US"/>
          </a:p>
        </p:txBody>
      </p:sp>
      <p:sp>
        <p:nvSpPr>
          <p:cNvPr id="5" name="Footer Placeholder 4"/>
          <p:cNvSpPr>
            <a:spLocks noGrp="1"/>
          </p:cNvSpPr>
          <p:nvPr>
            <p:ph type="ftr" sz="quarter" idx="11"/>
          </p:nvPr>
        </p:nvSpPr>
        <p:spPr/>
        <p:txBody>
          <a:bodyPr/>
          <a:lstStyle/>
          <a:p>
            <a:pPr>
              <a:defRPr/>
            </a:pPr>
            <a:r>
              <a:rPr lang="en-US"/>
              <a:t>LA-UR-13-22802</a:t>
            </a:r>
          </a:p>
        </p:txBody>
      </p:sp>
      <p:sp>
        <p:nvSpPr>
          <p:cNvPr id="6" name="Slide Number Placeholder 5"/>
          <p:cNvSpPr>
            <a:spLocks noGrp="1"/>
          </p:cNvSpPr>
          <p:nvPr>
            <p:ph type="sldNum" sz="quarter" idx="12"/>
          </p:nvPr>
        </p:nvSpPr>
        <p:spPr/>
        <p:txBody>
          <a:bodyPr/>
          <a:lstStyle/>
          <a:p>
            <a:pPr>
              <a:defRPr/>
            </a:pPr>
            <a:fld id="{54F4D60E-6994-44C1-8480-A131064FAF72}" type="slidenum">
              <a:rPr lang="en-US" smtClean="0"/>
              <a:pPr>
                <a:defRPr/>
              </a:pPr>
              <a:t>‹#›</a:t>
            </a:fld>
            <a:endParaRPr lang="en-US"/>
          </a:p>
        </p:txBody>
      </p:sp>
    </p:spTree>
    <p:extLst>
      <p:ext uri="{BB962C8B-B14F-4D97-AF65-F5344CB8AC3E}">
        <p14:creationId xmlns:p14="http://schemas.microsoft.com/office/powerpoint/2010/main" val="3418768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0E8DBE-E8B4-4458-B6AC-7289A2050467}"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F3508-EFD3-435F-921C-B959A22A219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04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0E8DBE-E8B4-4458-B6AC-7289A2050467}"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F3508-EFD3-435F-921C-B959A22A2191}" type="slidenum">
              <a:rPr lang="en-US" smtClean="0"/>
              <a:t>‹#›</a:t>
            </a:fld>
            <a:endParaRPr lang="en-US"/>
          </a:p>
        </p:txBody>
      </p:sp>
    </p:spTree>
    <p:extLst>
      <p:ext uri="{BB962C8B-B14F-4D97-AF65-F5344CB8AC3E}">
        <p14:creationId xmlns:p14="http://schemas.microsoft.com/office/powerpoint/2010/main" val="2326136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0E8DBE-E8B4-4458-B6AC-7289A2050467}"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F3508-EFD3-435F-921C-B959A22A219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712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0E8DBE-E8B4-4458-B6AC-7289A2050467}"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1F3508-EFD3-435F-921C-B959A22A2191}" type="slidenum">
              <a:rPr lang="en-US" smtClean="0"/>
              <a:t>‹#›</a:t>
            </a:fld>
            <a:endParaRPr lang="en-US"/>
          </a:p>
        </p:txBody>
      </p:sp>
    </p:spTree>
    <p:extLst>
      <p:ext uri="{BB962C8B-B14F-4D97-AF65-F5344CB8AC3E}">
        <p14:creationId xmlns:p14="http://schemas.microsoft.com/office/powerpoint/2010/main" val="2688003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0E8DBE-E8B4-4458-B6AC-7289A2050467}" type="datetimeFigureOut">
              <a:rPr lang="en-US" smtClean="0"/>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1F3508-EFD3-435F-921C-B959A22A2191}" type="slidenum">
              <a:rPr lang="en-US" smtClean="0"/>
              <a:t>‹#›</a:t>
            </a:fld>
            <a:endParaRPr lang="en-US"/>
          </a:p>
        </p:txBody>
      </p:sp>
    </p:spTree>
    <p:extLst>
      <p:ext uri="{BB962C8B-B14F-4D97-AF65-F5344CB8AC3E}">
        <p14:creationId xmlns:p14="http://schemas.microsoft.com/office/powerpoint/2010/main" val="1231673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0E8DBE-E8B4-4458-B6AC-7289A2050467}" type="datetimeFigureOut">
              <a:rPr lang="en-US" smtClean="0"/>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1F3508-EFD3-435F-921C-B959A22A2191}" type="slidenum">
              <a:rPr lang="en-US" smtClean="0"/>
              <a:t>‹#›</a:t>
            </a:fld>
            <a:endParaRPr lang="en-US"/>
          </a:p>
        </p:txBody>
      </p:sp>
    </p:spTree>
    <p:extLst>
      <p:ext uri="{BB962C8B-B14F-4D97-AF65-F5344CB8AC3E}">
        <p14:creationId xmlns:p14="http://schemas.microsoft.com/office/powerpoint/2010/main" val="811475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0E8DBE-E8B4-4458-B6AC-7289A2050467}" type="datetimeFigureOut">
              <a:rPr lang="en-US" smtClean="0"/>
              <a:t>2/8/2024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21F3508-EFD3-435F-921C-B959A22A2191}" type="slidenum">
              <a:rPr lang="en-US" smtClean="0"/>
              <a:t>‹#›</a:t>
            </a:fld>
            <a:endParaRPr lang="en-US"/>
          </a:p>
        </p:txBody>
      </p:sp>
    </p:spTree>
    <p:extLst>
      <p:ext uri="{BB962C8B-B14F-4D97-AF65-F5344CB8AC3E}">
        <p14:creationId xmlns:p14="http://schemas.microsoft.com/office/powerpoint/2010/main" val="3972758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70E8DBE-E8B4-4458-B6AC-7289A2050467}" type="datetimeFigureOut">
              <a:rPr lang="en-US" smtClean="0"/>
              <a:t>2/8/2024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21F3508-EFD3-435F-921C-B959A22A2191}" type="slidenum">
              <a:rPr lang="en-US" smtClean="0"/>
              <a:t>‹#›</a:t>
            </a:fld>
            <a:endParaRPr lang="en-US"/>
          </a:p>
        </p:txBody>
      </p:sp>
    </p:spTree>
    <p:extLst>
      <p:ext uri="{BB962C8B-B14F-4D97-AF65-F5344CB8AC3E}">
        <p14:creationId xmlns:p14="http://schemas.microsoft.com/office/powerpoint/2010/main" val="1370034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A6A0AAE0-275C-4C41-A230-4FB223A6C20C}" type="datetime1">
              <a:rPr lang="en-US" smtClean="0"/>
              <a:t>2/8/2024</a:t>
            </a:fld>
            <a:endParaRPr lang="en-US"/>
          </a:p>
        </p:txBody>
      </p:sp>
      <p:sp>
        <p:nvSpPr>
          <p:cNvPr id="5" name="Footer Placeholder 4"/>
          <p:cNvSpPr>
            <a:spLocks noGrp="1"/>
          </p:cNvSpPr>
          <p:nvPr>
            <p:ph type="ftr" sz="quarter" idx="11"/>
          </p:nvPr>
        </p:nvSpPr>
        <p:spPr/>
        <p:txBody>
          <a:bodyPr/>
          <a:lstStyle/>
          <a:p>
            <a:pPr>
              <a:defRPr/>
            </a:pPr>
            <a:r>
              <a:rPr lang="en-US" dirty="0"/>
              <a:t>LA-UR-13-24403</a:t>
            </a:r>
          </a:p>
        </p:txBody>
      </p:sp>
      <p:sp>
        <p:nvSpPr>
          <p:cNvPr id="6" name="Slide Number Placeholder 5"/>
          <p:cNvSpPr>
            <a:spLocks noGrp="1"/>
          </p:cNvSpPr>
          <p:nvPr>
            <p:ph type="sldNum" sz="quarter" idx="12"/>
          </p:nvPr>
        </p:nvSpPr>
        <p:spPr/>
        <p:txBody>
          <a:bodyPr/>
          <a:lstStyle/>
          <a:p>
            <a:pPr>
              <a:defRPr/>
            </a:pPr>
            <a:fld id="{3BA33A9F-5183-4BD7-AE06-EAF718A1357C}" type="slidenum">
              <a:rPr lang="en-US" smtClean="0"/>
              <a:pPr>
                <a:defRPr/>
              </a:pPr>
              <a:t>‹#›</a:t>
            </a:fld>
            <a:endParaRPr lang="en-US"/>
          </a:p>
        </p:txBody>
      </p:sp>
    </p:spTree>
    <p:extLst>
      <p:ext uri="{BB962C8B-B14F-4D97-AF65-F5344CB8AC3E}">
        <p14:creationId xmlns:p14="http://schemas.microsoft.com/office/powerpoint/2010/main" val="4018901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0E8DBE-E8B4-4458-B6AC-7289A2050467}"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1F3508-EFD3-435F-921C-B959A22A2191}" type="slidenum">
              <a:rPr lang="en-US" smtClean="0"/>
              <a:t>‹#›</a:t>
            </a:fld>
            <a:endParaRPr lang="en-US"/>
          </a:p>
        </p:txBody>
      </p:sp>
    </p:spTree>
    <p:extLst>
      <p:ext uri="{BB962C8B-B14F-4D97-AF65-F5344CB8AC3E}">
        <p14:creationId xmlns:p14="http://schemas.microsoft.com/office/powerpoint/2010/main" val="51619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0E8DBE-E8B4-4458-B6AC-7289A2050467}"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F3508-EFD3-435F-921C-B959A22A2191}" type="slidenum">
              <a:rPr lang="en-US" smtClean="0"/>
              <a:t>‹#›</a:t>
            </a:fld>
            <a:endParaRPr lang="en-US"/>
          </a:p>
        </p:txBody>
      </p:sp>
    </p:spTree>
    <p:extLst>
      <p:ext uri="{BB962C8B-B14F-4D97-AF65-F5344CB8AC3E}">
        <p14:creationId xmlns:p14="http://schemas.microsoft.com/office/powerpoint/2010/main" val="2515805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0E8DBE-E8B4-4458-B6AC-7289A2050467}"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F3508-EFD3-435F-921C-B959A22A2191}" type="slidenum">
              <a:rPr lang="en-US" smtClean="0"/>
              <a:t>‹#›</a:t>
            </a:fld>
            <a:endParaRPr lang="en-US"/>
          </a:p>
        </p:txBody>
      </p:sp>
    </p:spTree>
    <p:extLst>
      <p:ext uri="{BB962C8B-B14F-4D97-AF65-F5344CB8AC3E}">
        <p14:creationId xmlns:p14="http://schemas.microsoft.com/office/powerpoint/2010/main" val="284381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FEE3E9B3-12CC-4CBC-871F-08F67F274EB2}" type="datetime1">
              <a:rPr lang="en-US" smtClean="0"/>
              <a:t>2/8/2024</a:t>
            </a:fld>
            <a:endParaRPr lang="en-US"/>
          </a:p>
        </p:txBody>
      </p:sp>
      <p:sp>
        <p:nvSpPr>
          <p:cNvPr id="5" name="Footer Placeholder 4"/>
          <p:cNvSpPr>
            <a:spLocks noGrp="1"/>
          </p:cNvSpPr>
          <p:nvPr>
            <p:ph type="ftr" sz="quarter" idx="11"/>
          </p:nvPr>
        </p:nvSpPr>
        <p:spPr/>
        <p:txBody>
          <a:bodyPr/>
          <a:lstStyle/>
          <a:p>
            <a:pPr>
              <a:defRPr/>
            </a:pPr>
            <a:r>
              <a:rPr lang="en-US"/>
              <a:t>LA-UR-13-22802</a:t>
            </a:r>
          </a:p>
        </p:txBody>
      </p:sp>
      <p:sp>
        <p:nvSpPr>
          <p:cNvPr id="6" name="Slide Number Placeholder 5"/>
          <p:cNvSpPr>
            <a:spLocks noGrp="1"/>
          </p:cNvSpPr>
          <p:nvPr>
            <p:ph type="sldNum" sz="quarter" idx="12"/>
          </p:nvPr>
        </p:nvSpPr>
        <p:spPr/>
        <p:txBody>
          <a:bodyPr/>
          <a:lstStyle/>
          <a:p>
            <a:pPr>
              <a:defRPr/>
            </a:pPr>
            <a:fld id="{F2ACD06B-8097-403C-92B8-D1EDEC41C7C1}" type="slidenum">
              <a:rPr lang="en-US" smtClean="0"/>
              <a:pPr>
                <a:defRPr/>
              </a:pPr>
              <a:t>‹#›</a:t>
            </a:fld>
            <a:endParaRPr lang="en-US"/>
          </a:p>
        </p:txBody>
      </p:sp>
      <p:sp>
        <p:nvSpPr>
          <p:cNvPr id="7" name="TextBox 6"/>
          <p:cNvSpPr txBox="1"/>
          <p:nvPr/>
        </p:nvSpPr>
        <p:spPr>
          <a:xfrm>
            <a:off x="2438400" y="3581400"/>
            <a:ext cx="7315200" cy="1600438"/>
          </a:xfrm>
          <a:prstGeom prst="rect">
            <a:avLst/>
          </a:prstGeom>
          <a:noFill/>
        </p:spPr>
        <p:txBody>
          <a:bodyPr wrap="square" rtlCol="0">
            <a:spAutoFit/>
          </a:bodyPr>
          <a:lstStyle/>
          <a:p>
            <a:pPr algn="ctr"/>
            <a:r>
              <a:rPr lang="en-US" sz="3200" b="1" baseline="0" dirty="0">
                <a:solidFill>
                  <a:schemeClr val="bg1"/>
                </a:solidFill>
                <a:latin typeface="Arial" pitchFamily="34" charset="0"/>
              </a:rPr>
              <a:t>Name</a:t>
            </a:r>
          </a:p>
          <a:p>
            <a:pPr algn="ctr"/>
            <a:r>
              <a:rPr lang="en-US" sz="2400" baseline="0" dirty="0">
                <a:solidFill>
                  <a:schemeClr val="bg1"/>
                </a:solidFill>
                <a:latin typeface="Arial Narrow" pitchFamily="34" charset="0"/>
              </a:rPr>
              <a:t>Title</a:t>
            </a:r>
          </a:p>
          <a:p>
            <a:pPr algn="ctr"/>
            <a:endParaRPr lang="en-US" sz="1800" baseline="0" dirty="0">
              <a:solidFill>
                <a:schemeClr val="bg1"/>
              </a:solidFill>
              <a:latin typeface="Arial Narrow" pitchFamily="34" charset="0"/>
            </a:endParaRPr>
          </a:p>
          <a:p>
            <a:pPr algn="ctr"/>
            <a:r>
              <a:rPr lang="en-US" sz="2400" baseline="0" dirty="0">
                <a:solidFill>
                  <a:schemeClr val="bg1"/>
                </a:solidFill>
                <a:latin typeface="Arial Narrow" pitchFamily="34" charset="0"/>
              </a:rPr>
              <a:t>Date</a:t>
            </a:r>
          </a:p>
        </p:txBody>
      </p:sp>
    </p:spTree>
    <p:extLst>
      <p:ext uri="{BB962C8B-B14F-4D97-AF65-F5344CB8AC3E}">
        <p14:creationId xmlns:p14="http://schemas.microsoft.com/office/powerpoint/2010/main" val="3819971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8C7BBBD-C9ED-45AC-9370-A5AFD9D11283}" type="datetime1">
              <a:rPr lang="en-US" smtClean="0"/>
              <a:t>2/8/2024</a:t>
            </a:fld>
            <a:endParaRPr lang="en-US"/>
          </a:p>
        </p:txBody>
      </p:sp>
      <p:sp>
        <p:nvSpPr>
          <p:cNvPr id="6" name="Footer Placeholder 5"/>
          <p:cNvSpPr>
            <a:spLocks noGrp="1"/>
          </p:cNvSpPr>
          <p:nvPr>
            <p:ph type="ftr" sz="quarter" idx="11"/>
          </p:nvPr>
        </p:nvSpPr>
        <p:spPr/>
        <p:txBody>
          <a:bodyPr/>
          <a:lstStyle/>
          <a:p>
            <a:pPr>
              <a:defRPr/>
            </a:pPr>
            <a:r>
              <a:rPr lang="en-US" dirty="0"/>
              <a:t>LA-UR-13-24403</a:t>
            </a:r>
          </a:p>
        </p:txBody>
      </p:sp>
      <p:sp>
        <p:nvSpPr>
          <p:cNvPr id="7" name="Slide Number Placeholder 6"/>
          <p:cNvSpPr>
            <a:spLocks noGrp="1"/>
          </p:cNvSpPr>
          <p:nvPr>
            <p:ph type="sldNum" sz="quarter" idx="12"/>
          </p:nvPr>
        </p:nvSpPr>
        <p:spPr/>
        <p:txBody>
          <a:bodyPr/>
          <a:lstStyle/>
          <a:p>
            <a:pPr>
              <a:defRPr/>
            </a:pPr>
            <a:fld id="{535D9255-E1D2-4B34-8CF8-A6F56E091310}" type="slidenum">
              <a:rPr lang="en-US" smtClean="0"/>
              <a:pPr>
                <a:defRPr/>
              </a:pPr>
              <a:t>‹#›</a:t>
            </a:fld>
            <a:endParaRPr lang="en-US"/>
          </a:p>
        </p:txBody>
      </p:sp>
    </p:spTree>
    <p:extLst>
      <p:ext uri="{BB962C8B-B14F-4D97-AF65-F5344CB8AC3E}">
        <p14:creationId xmlns:p14="http://schemas.microsoft.com/office/powerpoint/2010/main" val="747278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idedark.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8868"/>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AA89740D-22EB-4D15-ADE6-A641C2F8B400}" type="datetime1">
              <a:rPr lang="en-US" smtClean="0"/>
              <a:t>2/8/2024</a:t>
            </a:fld>
            <a:endParaRPr lang="en-US"/>
          </a:p>
        </p:txBody>
      </p:sp>
      <p:sp>
        <p:nvSpPr>
          <p:cNvPr id="8" name="Footer Placeholder 7"/>
          <p:cNvSpPr>
            <a:spLocks noGrp="1"/>
          </p:cNvSpPr>
          <p:nvPr>
            <p:ph type="ftr" sz="quarter" idx="11"/>
          </p:nvPr>
        </p:nvSpPr>
        <p:spPr/>
        <p:txBody>
          <a:bodyPr/>
          <a:lstStyle/>
          <a:p>
            <a:pPr>
              <a:defRPr/>
            </a:pPr>
            <a:r>
              <a:rPr lang="en-US"/>
              <a:t>LA-UR-13-22802</a:t>
            </a:r>
          </a:p>
        </p:txBody>
      </p:sp>
      <p:sp>
        <p:nvSpPr>
          <p:cNvPr id="9" name="Slide Number Placeholder 8"/>
          <p:cNvSpPr>
            <a:spLocks noGrp="1"/>
          </p:cNvSpPr>
          <p:nvPr>
            <p:ph type="sldNum" sz="quarter" idx="12"/>
          </p:nvPr>
        </p:nvSpPr>
        <p:spPr/>
        <p:txBody>
          <a:bodyPr/>
          <a:lstStyle/>
          <a:p>
            <a:pPr>
              <a:defRPr/>
            </a:pPr>
            <a:fld id="{9A23BBA2-0152-40DA-B3E8-2B0130DA4117}" type="slidenum">
              <a:rPr lang="en-US" smtClean="0"/>
              <a:pPr>
                <a:defRPr/>
              </a:pPr>
              <a:t>‹#›</a:t>
            </a:fld>
            <a:endParaRPr lang="en-US"/>
          </a:p>
        </p:txBody>
      </p:sp>
    </p:spTree>
    <p:extLst>
      <p:ext uri="{BB962C8B-B14F-4D97-AF65-F5344CB8AC3E}">
        <p14:creationId xmlns:p14="http://schemas.microsoft.com/office/powerpoint/2010/main" val="3523808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2F83721A-2EB6-4C1B-9352-66FC7C1802F3}" type="datetime1">
              <a:rPr lang="en-US" smtClean="0"/>
              <a:t>2/8/2024</a:t>
            </a:fld>
            <a:endParaRPr lang="en-US"/>
          </a:p>
        </p:txBody>
      </p:sp>
      <p:sp>
        <p:nvSpPr>
          <p:cNvPr id="4" name="Footer Placeholder 3"/>
          <p:cNvSpPr>
            <a:spLocks noGrp="1"/>
          </p:cNvSpPr>
          <p:nvPr>
            <p:ph type="ftr" sz="quarter" idx="11"/>
          </p:nvPr>
        </p:nvSpPr>
        <p:spPr/>
        <p:txBody>
          <a:bodyPr/>
          <a:lstStyle/>
          <a:p>
            <a:pPr>
              <a:defRPr/>
            </a:pPr>
            <a:r>
              <a:rPr lang="en-US" dirty="0"/>
              <a:t>LA-UR-13-24403</a:t>
            </a:r>
          </a:p>
        </p:txBody>
      </p:sp>
      <p:sp>
        <p:nvSpPr>
          <p:cNvPr id="5" name="Slide Number Placeholder 4"/>
          <p:cNvSpPr>
            <a:spLocks noGrp="1"/>
          </p:cNvSpPr>
          <p:nvPr>
            <p:ph type="sldNum" sz="quarter" idx="12"/>
          </p:nvPr>
        </p:nvSpPr>
        <p:spPr/>
        <p:txBody>
          <a:bodyPr/>
          <a:lstStyle/>
          <a:p>
            <a:pPr>
              <a:defRPr/>
            </a:pPr>
            <a:fld id="{A0BEB7A4-00C4-4A6D-BE42-9268F91F3945}" type="slidenum">
              <a:rPr lang="en-US" smtClean="0"/>
              <a:pPr>
                <a:defRPr/>
              </a:pPr>
              <a:t>‹#›</a:t>
            </a:fld>
            <a:endParaRPr lang="en-US"/>
          </a:p>
        </p:txBody>
      </p:sp>
    </p:spTree>
    <p:extLst>
      <p:ext uri="{BB962C8B-B14F-4D97-AF65-F5344CB8AC3E}">
        <p14:creationId xmlns:p14="http://schemas.microsoft.com/office/powerpoint/2010/main" val="299238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0DF7D1F-7ADB-4412-A486-8D7595DDC248}" type="datetime1">
              <a:rPr lang="en-US" smtClean="0"/>
              <a:t>2/8/2024</a:t>
            </a:fld>
            <a:endParaRPr lang="en-US"/>
          </a:p>
        </p:txBody>
      </p:sp>
      <p:sp>
        <p:nvSpPr>
          <p:cNvPr id="3" name="Footer Placeholder 2"/>
          <p:cNvSpPr>
            <a:spLocks noGrp="1"/>
          </p:cNvSpPr>
          <p:nvPr>
            <p:ph type="ftr" sz="quarter" idx="11"/>
          </p:nvPr>
        </p:nvSpPr>
        <p:spPr/>
        <p:txBody>
          <a:bodyPr/>
          <a:lstStyle/>
          <a:p>
            <a:pPr>
              <a:defRPr/>
            </a:pPr>
            <a:r>
              <a:rPr lang="en-US"/>
              <a:t>LA-UR-13-22802</a:t>
            </a:r>
          </a:p>
        </p:txBody>
      </p:sp>
      <p:sp>
        <p:nvSpPr>
          <p:cNvPr id="4" name="Slide Number Placeholder 3"/>
          <p:cNvSpPr>
            <a:spLocks noGrp="1"/>
          </p:cNvSpPr>
          <p:nvPr>
            <p:ph type="sldNum" sz="quarter" idx="12"/>
          </p:nvPr>
        </p:nvSpPr>
        <p:spPr/>
        <p:txBody>
          <a:bodyPr/>
          <a:lstStyle/>
          <a:p>
            <a:pPr>
              <a:defRPr/>
            </a:pPr>
            <a:fld id="{870F4134-2FFF-474D-83CF-355AB2D75B27}" type="slidenum">
              <a:rPr lang="en-US" smtClean="0"/>
              <a:pPr>
                <a:defRPr/>
              </a:pPr>
              <a:t>‹#›</a:t>
            </a:fld>
            <a:endParaRPr lang="en-US"/>
          </a:p>
        </p:txBody>
      </p:sp>
    </p:spTree>
    <p:extLst>
      <p:ext uri="{BB962C8B-B14F-4D97-AF65-F5344CB8AC3E}">
        <p14:creationId xmlns:p14="http://schemas.microsoft.com/office/powerpoint/2010/main" val="3036546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DA90879-AD77-418B-BF24-4ACCD5A82224}" type="datetime1">
              <a:rPr lang="en-US" smtClean="0"/>
              <a:t>2/8/2024</a:t>
            </a:fld>
            <a:endParaRPr lang="en-US"/>
          </a:p>
        </p:txBody>
      </p:sp>
      <p:sp>
        <p:nvSpPr>
          <p:cNvPr id="6" name="Footer Placeholder 5"/>
          <p:cNvSpPr>
            <a:spLocks noGrp="1"/>
          </p:cNvSpPr>
          <p:nvPr>
            <p:ph type="ftr" sz="quarter" idx="11"/>
          </p:nvPr>
        </p:nvSpPr>
        <p:spPr/>
        <p:txBody>
          <a:bodyPr/>
          <a:lstStyle/>
          <a:p>
            <a:pPr>
              <a:defRPr/>
            </a:pPr>
            <a:r>
              <a:rPr lang="en-US"/>
              <a:t>LA-UR-13-22802</a:t>
            </a:r>
          </a:p>
        </p:txBody>
      </p:sp>
      <p:sp>
        <p:nvSpPr>
          <p:cNvPr id="7" name="Slide Number Placeholder 6"/>
          <p:cNvSpPr>
            <a:spLocks noGrp="1"/>
          </p:cNvSpPr>
          <p:nvPr>
            <p:ph type="sldNum" sz="quarter" idx="12"/>
          </p:nvPr>
        </p:nvSpPr>
        <p:spPr/>
        <p:txBody>
          <a:bodyPr/>
          <a:lstStyle/>
          <a:p>
            <a:pPr>
              <a:defRPr/>
            </a:pPr>
            <a:fld id="{02A36631-6F21-48E3-9EC6-975EEE592802}" type="slidenum">
              <a:rPr lang="en-US" smtClean="0"/>
              <a:pPr>
                <a:defRPr/>
              </a:pPr>
              <a:t>‹#›</a:t>
            </a:fld>
            <a:endParaRPr lang="en-US"/>
          </a:p>
        </p:txBody>
      </p:sp>
    </p:spTree>
    <p:extLst>
      <p:ext uri="{BB962C8B-B14F-4D97-AF65-F5344CB8AC3E}">
        <p14:creationId xmlns:p14="http://schemas.microsoft.com/office/powerpoint/2010/main" val="1592124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0103A00E-258C-49A1-B755-DE4C52E6FCB3}" type="datetime1">
              <a:rPr lang="en-US" smtClean="0"/>
              <a:t>2/8/2024</a:t>
            </a:fld>
            <a:endParaRPr lang="en-US"/>
          </a:p>
        </p:txBody>
      </p:sp>
      <p:sp>
        <p:nvSpPr>
          <p:cNvPr id="6" name="Footer Placeholder 5"/>
          <p:cNvSpPr>
            <a:spLocks noGrp="1"/>
          </p:cNvSpPr>
          <p:nvPr>
            <p:ph type="ftr" sz="quarter" idx="11"/>
          </p:nvPr>
        </p:nvSpPr>
        <p:spPr/>
        <p:txBody>
          <a:bodyPr/>
          <a:lstStyle/>
          <a:p>
            <a:pPr>
              <a:defRPr/>
            </a:pPr>
            <a:r>
              <a:rPr lang="en-US"/>
              <a:t>LA-UR-13-22802</a:t>
            </a:r>
          </a:p>
        </p:txBody>
      </p:sp>
      <p:sp>
        <p:nvSpPr>
          <p:cNvPr id="7" name="Slide Number Placeholder 6"/>
          <p:cNvSpPr>
            <a:spLocks noGrp="1"/>
          </p:cNvSpPr>
          <p:nvPr>
            <p:ph type="sldNum" sz="quarter" idx="12"/>
          </p:nvPr>
        </p:nvSpPr>
        <p:spPr/>
        <p:txBody>
          <a:bodyPr/>
          <a:lstStyle/>
          <a:p>
            <a:pPr>
              <a:defRPr/>
            </a:pPr>
            <a:fld id="{33C10656-0AEE-419B-B190-5780A6DBA1AE}" type="slidenum">
              <a:rPr lang="en-US" smtClean="0"/>
              <a:pPr>
                <a:defRPr/>
              </a:pPr>
              <a:t>‹#›</a:t>
            </a:fld>
            <a:endParaRPr lang="en-US"/>
          </a:p>
        </p:txBody>
      </p:sp>
    </p:spTree>
    <p:extLst>
      <p:ext uri="{BB962C8B-B14F-4D97-AF65-F5344CB8AC3E}">
        <p14:creationId xmlns:p14="http://schemas.microsoft.com/office/powerpoint/2010/main" val="1604330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slidedark.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12192000" cy="6848868"/>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6400" y="6492876"/>
            <a:ext cx="2844800" cy="365125"/>
          </a:xfrm>
          <a:prstGeom prst="rect">
            <a:avLst/>
          </a:prstGeom>
        </p:spPr>
        <p:txBody>
          <a:bodyPr vert="horz" lIns="91440" tIns="45720" rIns="91440" bIns="45720" rtlCol="0" anchor="ctr"/>
          <a:lstStyle>
            <a:lvl1pPr algn="l">
              <a:defRPr sz="1200" baseline="0">
                <a:solidFill>
                  <a:schemeClr val="bg1"/>
                </a:solidFill>
              </a:defRPr>
            </a:lvl1pPr>
          </a:lstStyle>
          <a:p>
            <a:pPr>
              <a:defRPr/>
            </a:pPr>
            <a:fld id="{B11F3A22-91CC-4F93-B056-24DD1AFDBD27}" type="datetime1">
              <a:rPr lang="en-US" smtClean="0"/>
              <a:t>2/8/2024</a:t>
            </a:fld>
            <a:endParaRPr lang="en-US"/>
          </a:p>
        </p:txBody>
      </p:sp>
      <p:sp>
        <p:nvSpPr>
          <p:cNvPr id="5" name="Footer Placeholder 4"/>
          <p:cNvSpPr>
            <a:spLocks noGrp="1"/>
          </p:cNvSpPr>
          <p:nvPr>
            <p:ph type="ftr" sz="quarter" idx="3"/>
          </p:nvPr>
        </p:nvSpPr>
        <p:spPr>
          <a:xfrm>
            <a:off x="3962400" y="6492876"/>
            <a:ext cx="3860800" cy="365125"/>
          </a:xfrm>
          <a:prstGeom prst="rect">
            <a:avLst/>
          </a:prstGeom>
        </p:spPr>
        <p:txBody>
          <a:bodyPr vert="horz" lIns="91440" tIns="45720" rIns="91440" bIns="45720" rtlCol="0" anchor="ctr"/>
          <a:lstStyle>
            <a:lvl1pPr algn="ctr">
              <a:defRPr sz="1200" baseline="0">
                <a:solidFill>
                  <a:schemeClr val="bg1"/>
                </a:solidFill>
              </a:defRPr>
            </a:lvl1pPr>
          </a:lstStyle>
          <a:p>
            <a:pPr>
              <a:defRPr/>
            </a:pPr>
            <a:r>
              <a:rPr lang="en-US" dirty="0"/>
              <a:t>LA-UR-13-24403</a:t>
            </a:r>
          </a:p>
        </p:txBody>
      </p:sp>
      <p:sp>
        <p:nvSpPr>
          <p:cNvPr id="6" name="Slide Number Placeholder 5"/>
          <p:cNvSpPr>
            <a:spLocks noGrp="1"/>
          </p:cNvSpPr>
          <p:nvPr>
            <p:ph type="sldNum" sz="quarter" idx="4"/>
          </p:nvPr>
        </p:nvSpPr>
        <p:spPr>
          <a:xfrm>
            <a:off x="8534400" y="6492876"/>
            <a:ext cx="1524000" cy="365125"/>
          </a:xfrm>
          <a:prstGeom prst="rect">
            <a:avLst/>
          </a:prstGeom>
        </p:spPr>
        <p:txBody>
          <a:bodyPr vert="horz" lIns="91440" tIns="45720" rIns="91440" bIns="45720" rtlCol="0" anchor="ctr"/>
          <a:lstStyle>
            <a:lvl1pPr algn="r">
              <a:defRPr sz="1200" baseline="0">
                <a:solidFill>
                  <a:schemeClr val="bg1"/>
                </a:solidFill>
              </a:defRPr>
            </a:lvl1pPr>
          </a:lstStyle>
          <a:p>
            <a:pPr>
              <a:defRPr/>
            </a:pPr>
            <a:fld id="{F2ACD06B-8097-403C-92B8-D1EDEC41C7C1}" type="slidenum">
              <a:rPr lang="en-US" smtClean="0"/>
              <a:pPr>
                <a:defRPr/>
              </a:pPr>
              <a:t>‹#›</a:t>
            </a:fld>
            <a:endParaRPr lang="en-US"/>
          </a:p>
        </p:txBody>
      </p:sp>
    </p:spTree>
    <p:extLst>
      <p:ext uri="{BB962C8B-B14F-4D97-AF65-F5344CB8AC3E}">
        <p14:creationId xmlns:p14="http://schemas.microsoft.com/office/powerpoint/2010/main" val="162234011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dt="0"/>
  <p:txStyles>
    <p:titleStyle>
      <a:lvl1pPr algn="ctr" defTabSz="914400" rtl="0" eaLnBrk="1" latinLnBrk="0" hangingPunct="1">
        <a:spcBef>
          <a:spcPct val="0"/>
        </a:spcBef>
        <a:buNone/>
        <a:defRPr sz="4400" kern="1200" baseline="0">
          <a:solidFill>
            <a:schemeClr val="bg2"/>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chemeClr val="bg1"/>
          </a:solidFill>
          <a:latin typeface="Arial Narrow"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chemeClr val="bg1"/>
          </a:solidFill>
          <a:latin typeface="Arial Narrow"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chemeClr val="bg1"/>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bg1"/>
          </a:solidFill>
          <a:latin typeface="Arial Narrow"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bg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70E8DBE-E8B4-4458-B6AC-7289A2050467}" type="datetimeFigureOut">
              <a:rPr lang="en-US" smtClean="0"/>
              <a:t>2/8/2024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21F3508-EFD3-435F-921C-B959A22A219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3461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shannonbeck/CyberOutreach/"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2.jpg"/><Relationship Id="rId4" Type="http://schemas.openxmlformats.org/officeDocument/2006/relationships/hyperlink" Target="https://cyberpup.academ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uic.edu/apps/strong-password/" TargetMode="External"/><Relationship Id="rId2" Type="http://schemas.openxmlformats.org/officeDocument/2006/relationships/hyperlink" Target="https://github.com/shannonbeck/KaliOnRasberryPi" TargetMode="External"/><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hyperlink" Target="https://haveibeenpwned.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nist.gov/itl/applied-cybersecurity/nice/community/community-coordinating-council/k12-cybersecurity-education" TargetMode="External"/><Relationship Id="rId7" Type="http://schemas.openxmlformats.org/officeDocument/2006/relationships/image" Target="../media/image34.png"/><Relationship Id="rId2" Type="http://schemas.openxmlformats.org/officeDocument/2006/relationships/hyperlink" Target="https://www.k12cybersecurityconference.org/" TargetMode="External"/><Relationship Id="rId1" Type="http://schemas.openxmlformats.org/officeDocument/2006/relationships/slideLayout" Target="../slideLayouts/slideLayout13.xml"/><Relationship Id="rId6" Type="http://schemas.openxmlformats.org/officeDocument/2006/relationships/hyperlink" Target="https://www.cyberseek.org/" TargetMode="External"/><Relationship Id="rId5" Type="http://schemas.openxmlformats.org/officeDocument/2006/relationships/hyperlink" Target="https://www.uscyberpatriot.org/" TargetMode="External"/><Relationship Id="rId4" Type="http://schemas.openxmlformats.org/officeDocument/2006/relationships/hyperlink" Target="https://groups.google.com/a/list.nist.gov/g/NICEk12education?pli=1"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eachcyber.org/" TargetMode="External"/><Relationship Id="rId7" Type="http://schemas.openxmlformats.org/officeDocument/2006/relationships/image" Target="../media/image38.png"/><Relationship Id="rId2" Type="http://schemas.openxmlformats.org/officeDocument/2006/relationships/hyperlink" Target="https://cyber.org/" TargetMode="Externa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clark.center/"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teachingsecurity.org/" TargetMode="External"/><Relationship Id="rId7" Type="http://schemas.openxmlformats.org/officeDocument/2006/relationships/image" Target="../media/image40.png"/><Relationship Id="rId2" Type="http://schemas.openxmlformats.org/officeDocument/2006/relationships/hyperlink" Target="https://www.ncyte.net/faculty/cybersecurity-curriculum" TargetMode="Externa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hyperlink" Target="https://www.cisa.gov/resources-tools/training?f%5B0%5D=training_topic%3A68" TargetMode="External"/><Relationship Id="rId4" Type="http://schemas.openxmlformats.org/officeDocument/2006/relationships/hyperlink" Target="https://csteachers.org/" TargetMode="External"/><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s://caecommunity.org/initiative/k12-ring" TargetMode="External"/><Relationship Id="rId2" Type="http://schemas.openxmlformats.org/officeDocument/2006/relationships/hyperlink" Target="https://www.caecommunity.org/" TargetMode="Externa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cssia.org/interactives/"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itworldcanada.com/category/security" TargetMode="External"/><Relationship Id="rId13" Type="http://schemas.openxmlformats.org/officeDocument/2006/relationships/hyperlink" Target="https://www.darkreading.com/" TargetMode="External"/><Relationship Id="rId3" Type="http://schemas.openxmlformats.org/officeDocument/2006/relationships/hyperlink" Target="https://www.nationalcyberwatch.org/" TargetMode="External"/><Relationship Id="rId7" Type="http://schemas.openxmlformats.org/officeDocument/2006/relationships/hyperlink" Target="https://www.sans.org/newsletters/ouch/" TargetMode="External"/><Relationship Id="rId12" Type="http://schemas.openxmlformats.org/officeDocument/2006/relationships/hyperlink" Target="https://www.securityweek.com/" TargetMode="External"/><Relationship Id="rId2" Type="http://schemas.openxmlformats.org/officeDocument/2006/relationships/hyperlink" Target="https://www.zubairalexander.com/blog/list-of-cybersecurity-associations/" TargetMode="External"/><Relationship Id="rId1" Type="http://schemas.openxmlformats.org/officeDocument/2006/relationships/slideLayout" Target="../slideLayouts/slideLayout13.xml"/><Relationship Id="rId6" Type="http://schemas.openxmlformats.org/officeDocument/2006/relationships/hyperlink" Target="https://csteachers.org/" TargetMode="External"/><Relationship Id="rId11" Type="http://schemas.openxmlformats.org/officeDocument/2006/relationships/hyperlink" Target="https://thehackernews.com/" TargetMode="External"/><Relationship Id="rId5" Type="http://schemas.openxmlformats.org/officeDocument/2006/relationships/hyperlink" Target="https://womenscyberjutsu.org/" TargetMode="External"/><Relationship Id="rId10" Type="http://schemas.openxmlformats.org/officeDocument/2006/relationships/hyperlink" Target="https://www.bleepingcomputer.com/" TargetMode="External"/><Relationship Id="rId4" Type="http://schemas.openxmlformats.org/officeDocument/2006/relationships/hyperlink" Target="https://www.wicys.org/" TargetMode="External"/><Relationship Id="rId9" Type="http://schemas.openxmlformats.org/officeDocument/2006/relationships/hyperlink" Target="https://risky.biz/"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7400"/>
              <a:t>On the </a:t>
            </a:r>
            <a:r>
              <a:rPr lang="en-US" sz="7400" err="1"/>
              <a:t>bitstream</a:t>
            </a:r>
            <a:r>
              <a:rPr lang="en-US" sz="7400"/>
              <a:t>…one event at a time</a:t>
            </a:r>
          </a:p>
        </p:txBody>
      </p:sp>
      <p:sp>
        <p:nvSpPr>
          <p:cNvPr id="3" name="Subtitle 2"/>
          <p:cNvSpPr>
            <a:spLocks noGrp="1"/>
          </p:cNvSpPr>
          <p:nvPr>
            <p:ph type="subTitle" idx="1"/>
          </p:nvPr>
        </p:nvSpPr>
        <p:spPr>
          <a:xfrm>
            <a:off x="5289753" y="4455621"/>
            <a:ext cx="6269347" cy="1238616"/>
          </a:xfrm>
        </p:spPr>
        <p:txBody>
          <a:bodyPr>
            <a:normAutofit fontScale="70000" lnSpcReduction="20000"/>
          </a:bodyPr>
          <a:lstStyle/>
          <a:p>
            <a:r>
              <a:rPr lang="en-US" sz="1900" dirty="0">
                <a:solidFill>
                  <a:schemeClr val="tx1">
                    <a:lumMod val="85000"/>
                    <a:lumOff val="15000"/>
                  </a:schemeClr>
                </a:solidFill>
              </a:rPr>
              <a:t>Dr. Shannon Beck</a:t>
            </a:r>
          </a:p>
          <a:p>
            <a:r>
              <a:rPr lang="en-US" sz="1900" dirty="0">
                <a:solidFill>
                  <a:schemeClr val="tx1">
                    <a:lumMod val="85000"/>
                    <a:lumOff val="15000"/>
                  </a:schemeClr>
                </a:solidFill>
              </a:rPr>
              <a:t>Dept. of Computer and Cyber Sciences</a:t>
            </a:r>
          </a:p>
          <a:p>
            <a:r>
              <a:rPr lang="en-US" sz="1900" dirty="0">
                <a:solidFill>
                  <a:schemeClr val="tx1">
                    <a:lumMod val="85000"/>
                    <a:lumOff val="15000"/>
                  </a:schemeClr>
                </a:solidFill>
              </a:rPr>
              <a:t>United States Air Force Academy</a:t>
            </a:r>
          </a:p>
          <a:p>
            <a:r>
              <a:rPr lang="en-US" sz="1900" dirty="0">
                <a:solidFill>
                  <a:schemeClr val="tx1">
                    <a:lumMod val="85000"/>
                    <a:lumOff val="15000"/>
                  </a:schemeClr>
                </a:solidFill>
              </a:rPr>
              <a:t>13 June </a:t>
            </a:r>
            <a:r>
              <a:rPr lang="en-US" sz="1900">
                <a:solidFill>
                  <a:schemeClr val="tx1">
                    <a:lumMod val="85000"/>
                    <a:lumOff val="15000"/>
                  </a:schemeClr>
                </a:solidFill>
              </a:rPr>
              <a:t>2023 – GenCyber Teacher Camp - UCCS </a:t>
            </a:r>
            <a:endParaRPr lang="en-US" sz="1900" dirty="0">
              <a:solidFill>
                <a:schemeClr val="tx1">
                  <a:lumMod val="85000"/>
                  <a:lumOff val="1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p:blipFill>
        <p:spPr bwMode="auto">
          <a:xfrm>
            <a:off x="828795" y="620720"/>
            <a:ext cx="3611722" cy="5086933"/>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1032">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40" name="Rectangle 1034">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1" name="Rectangle 1036">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817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Unplugged Activity</a:t>
            </a:r>
          </a:p>
        </p:txBody>
      </p:sp>
      <p:sp>
        <p:nvSpPr>
          <p:cNvPr id="3" name="Content Placeholder 2"/>
          <p:cNvSpPr>
            <a:spLocks noGrp="1"/>
          </p:cNvSpPr>
          <p:nvPr>
            <p:ph idx="1"/>
          </p:nvPr>
        </p:nvSpPr>
        <p:spPr/>
        <p:txBody>
          <a:bodyPr/>
          <a:lstStyle/>
          <a:p>
            <a:r>
              <a:rPr lang="en-US" dirty="0"/>
              <a:t>Ciphers and History</a:t>
            </a:r>
          </a:p>
          <a:p>
            <a:endParaRPr lang="en-US" dirty="0"/>
          </a:p>
          <a:p>
            <a:r>
              <a:rPr lang="en-US">
                <a:hlinkClick r:id="rId2"/>
              </a:rPr>
              <a:t>Files available at https</a:t>
            </a:r>
            <a:r>
              <a:rPr lang="en-US" dirty="0">
                <a:hlinkClick r:id="rId2"/>
              </a:rPr>
              <a:t>://github.com/shannonbeck/CyberOutreach/</a:t>
            </a:r>
            <a:r>
              <a:rPr lang="en-US" dirty="0"/>
              <a:t> </a:t>
            </a:r>
          </a:p>
        </p:txBody>
      </p:sp>
    </p:spTree>
    <p:extLst>
      <p:ext uri="{BB962C8B-B14F-4D97-AF65-F5344CB8AC3E}">
        <p14:creationId xmlns:p14="http://schemas.microsoft.com/office/powerpoint/2010/main" val="3597139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44679" y="634946"/>
            <a:ext cx="6405063" cy="1450757"/>
          </a:xfrm>
        </p:spPr>
        <p:txBody>
          <a:bodyPr>
            <a:normAutofit/>
          </a:bodyPr>
          <a:lstStyle/>
          <a:p>
            <a:r>
              <a:rPr lang="en-US" dirty="0"/>
              <a:t>Cyber Pup</a:t>
            </a:r>
          </a:p>
        </p:txBody>
      </p:sp>
      <p:pic>
        <p:nvPicPr>
          <p:cNvPr id="10" name="Google Shape;136;g2223ecf71e0_0_0"/>
          <p:cNvPicPr preferRelativeResize="0"/>
          <p:nvPr/>
        </p:nvPicPr>
        <p:blipFill>
          <a:blip r:embed="rId2"/>
          <a:stretch>
            <a:fillRect/>
          </a:stretch>
        </p:blipFill>
        <p:spPr>
          <a:xfrm>
            <a:off x="702080" y="581098"/>
            <a:ext cx="3884135" cy="2476136"/>
          </a:xfrm>
          <a:prstGeom prst="rect">
            <a:avLst/>
          </a:prstGeom>
          <a:noFill/>
        </p:spPr>
      </p:pic>
      <p:cxnSp>
        <p:nvCxnSpPr>
          <p:cNvPr id="19" name="Straight Connector 18">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1" name="Google Shape;137;g2223ecf71e0_0_0"/>
          <p:cNvPicPr preferRelativeResize="0"/>
          <p:nvPr/>
        </p:nvPicPr>
        <p:blipFill>
          <a:blip r:embed="rId3"/>
          <a:stretch>
            <a:fillRect/>
          </a:stretch>
        </p:blipFill>
        <p:spPr>
          <a:xfrm>
            <a:off x="1221080" y="3218101"/>
            <a:ext cx="2846133" cy="2476136"/>
          </a:xfrm>
          <a:prstGeom prst="rect">
            <a:avLst/>
          </a:prstGeom>
          <a:noFill/>
        </p:spPr>
      </p:pic>
      <p:sp>
        <p:nvSpPr>
          <p:cNvPr id="3" name="Content Placeholder 2"/>
          <p:cNvSpPr>
            <a:spLocks noGrp="1"/>
          </p:cNvSpPr>
          <p:nvPr>
            <p:ph idx="1"/>
          </p:nvPr>
        </p:nvSpPr>
        <p:spPr>
          <a:xfrm>
            <a:off x="5144679" y="2198914"/>
            <a:ext cx="6405063" cy="3670180"/>
          </a:xfrm>
        </p:spPr>
        <p:txBody>
          <a:bodyPr>
            <a:normAutofit/>
          </a:bodyPr>
          <a:lstStyle/>
          <a:p>
            <a:r>
              <a:rPr lang="en-US" dirty="0"/>
              <a:t>Middle School – Cyber Awareness and Hygiene</a:t>
            </a:r>
          </a:p>
          <a:p>
            <a:r>
              <a:rPr lang="en-US" dirty="0">
                <a:hlinkClick r:id="rId4"/>
              </a:rPr>
              <a:t>https://CyberPup.Academy</a:t>
            </a:r>
            <a:r>
              <a:rPr lang="en-US" dirty="0"/>
              <a:t> </a:t>
            </a:r>
          </a:p>
        </p:txBody>
      </p:sp>
      <p:sp>
        <p:nvSpPr>
          <p:cNvPr id="21" name="Rectangle 20">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Google Shape;138;g2223ecf71e0_0_0">
            <a:extLst>
              <a:ext uri="{FF2B5EF4-FFF2-40B4-BE49-F238E27FC236}">
                <a16:creationId xmlns:a16="http://schemas.microsoft.com/office/drawing/2014/main" id="{85BC89B6-9C68-3FD0-822D-583CED220DB4}"/>
              </a:ext>
            </a:extLst>
          </p:cNvPr>
          <p:cNvPicPr preferRelativeResize="0"/>
          <p:nvPr/>
        </p:nvPicPr>
        <p:blipFill>
          <a:blip r:embed="rId5">
            <a:alphaModFix/>
          </a:blip>
          <a:stretch>
            <a:fillRect/>
          </a:stretch>
        </p:blipFill>
        <p:spPr>
          <a:xfrm>
            <a:off x="5003981" y="3548560"/>
            <a:ext cx="5006100" cy="2186244"/>
          </a:xfrm>
          <a:prstGeom prst="rect">
            <a:avLst/>
          </a:prstGeom>
          <a:noFill/>
          <a:ln>
            <a:noFill/>
          </a:ln>
        </p:spPr>
      </p:pic>
    </p:spTree>
    <p:extLst>
      <p:ext uri="{BB962C8B-B14F-4D97-AF65-F5344CB8AC3E}">
        <p14:creationId xmlns:p14="http://schemas.microsoft.com/office/powerpoint/2010/main" val="3126118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D4BF-6C77-4478-B2EB-2DCADE517BC3}"/>
              </a:ext>
            </a:extLst>
          </p:cNvPr>
          <p:cNvSpPr>
            <a:spLocks noGrp="1"/>
          </p:cNvSpPr>
          <p:nvPr>
            <p:ph type="title"/>
          </p:nvPr>
        </p:nvSpPr>
        <p:spPr/>
        <p:txBody>
          <a:bodyPr/>
          <a:lstStyle/>
          <a:p>
            <a:r>
              <a:rPr lang="en-US" dirty="0"/>
              <a:t>Cyber in Action</a:t>
            </a:r>
          </a:p>
        </p:txBody>
      </p:sp>
      <p:sp>
        <p:nvSpPr>
          <p:cNvPr id="3" name="Content Placeholder 2">
            <a:extLst>
              <a:ext uri="{FF2B5EF4-FFF2-40B4-BE49-F238E27FC236}">
                <a16:creationId xmlns:a16="http://schemas.microsoft.com/office/drawing/2014/main" id="{1E5D8F04-99D8-B59E-52EC-BBC584DF5834}"/>
              </a:ext>
            </a:extLst>
          </p:cNvPr>
          <p:cNvSpPr>
            <a:spLocks noGrp="1"/>
          </p:cNvSpPr>
          <p:nvPr>
            <p:ph idx="1"/>
          </p:nvPr>
        </p:nvSpPr>
        <p:spPr/>
        <p:txBody>
          <a:bodyPr/>
          <a:lstStyle/>
          <a:p>
            <a:r>
              <a:rPr lang="en-US" dirty="0"/>
              <a:t>Raspberry Pi 400 – setup description and three labs from UMGC </a:t>
            </a:r>
            <a:r>
              <a:rPr lang="en-US" dirty="0" err="1"/>
              <a:t>GenCyber</a:t>
            </a:r>
            <a:r>
              <a:rPr lang="en-US" dirty="0"/>
              <a:t> Teacher Camp</a:t>
            </a:r>
          </a:p>
          <a:p>
            <a:pPr lvl="1"/>
            <a:r>
              <a:rPr lang="en-US" dirty="0">
                <a:hlinkClick r:id="rId2"/>
              </a:rPr>
              <a:t>https://github.com/shannonbeck/KaliOnRasberryPi</a:t>
            </a:r>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Interactive demos</a:t>
            </a:r>
          </a:p>
          <a:p>
            <a:pPr lvl="1"/>
            <a:r>
              <a:rPr lang="en-US" dirty="0">
                <a:hlinkClick r:id="rId3"/>
              </a:rPr>
              <a:t>https://www.uic.edu/apps/strong-password/</a:t>
            </a:r>
            <a:r>
              <a:rPr lang="en-US" dirty="0"/>
              <a:t> </a:t>
            </a:r>
          </a:p>
          <a:p>
            <a:pPr lvl="1"/>
            <a:r>
              <a:rPr lang="en-US" dirty="0">
                <a:hlinkClick r:id="rId4"/>
              </a:rPr>
              <a:t>https://haveibeenpwned.com/</a:t>
            </a:r>
            <a:r>
              <a:rPr lang="en-US" dirty="0"/>
              <a:t> - check email and phone number for data breach info</a:t>
            </a:r>
          </a:p>
          <a:p>
            <a:pPr lvl="1"/>
            <a:endParaRPr lang="en-US" dirty="0"/>
          </a:p>
        </p:txBody>
      </p:sp>
      <p:pic>
        <p:nvPicPr>
          <p:cNvPr id="4" name="Content Placeholder 5">
            <a:extLst>
              <a:ext uri="{FF2B5EF4-FFF2-40B4-BE49-F238E27FC236}">
                <a16:creationId xmlns:a16="http://schemas.microsoft.com/office/drawing/2014/main" id="{36DD52B9-22D4-4B8A-A7F6-86F1ECB6A453}"/>
              </a:ext>
            </a:extLst>
          </p:cNvPr>
          <p:cNvPicPr>
            <a:picLocks noGrp="1"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5846091" y="2578040"/>
            <a:ext cx="5198197" cy="1701919"/>
          </a:xfrm>
          <a:prstGeom prst="rect">
            <a:avLst/>
          </a:prstGeom>
        </p:spPr>
      </p:pic>
    </p:spTree>
    <p:extLst>
      <p:ext uri="{BB962C8B-B14F-4D97-AF65-F5344CB8AC3E}">
        <p14:creationId xmlns:p14="http://schemas.microsoft.com/office/powerpoint/2010/main" val="2416996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 Focused Cybersecurity Resources</a:t>
            </a:r>
          </a:p>
        </p:txBody>
      </p:sp>
      <p:sp>
        <p:nvSpPr>
          <p:cNvPr id="3" name="Content Placeholder 2"/>
          <p:cNvSpPr>
            <a:spLocks noGrp="1"/>
          </p:cNvSpPr>
          <p:nvPr>
            <p:ph idx="1"/>
          </p:nvPr>
        </p:nvSpPr>
        <p:spPr/>
        <p:txBody>
          <a:bodyPr>
            <a:normAutofit/>
          </a:bodyPr>
          <a:lstStyle/>
          <a:p>
            <a:r>
              <a:rPr lang="en-US" dirty="0"/>
              <a:t>NIST NICE K12 Community</a:t>
            </a:r>
          </a:p>
          <a:p>
            <a:pPr lvl="1"/>
            <a:r>
              <a:rPr lang="en-US" dirty="0"/>
              <a:t>Annual Conference</a:t>
            </a:r>
          </a:p>
          <a:p>
            <a:pPr lvl="2"/>
            <a:r>
              <a:rPr lang="en-US" dirty="0">
                <a:hlinkClick r:id="rId2"/>
              </a:rPr>
              <a:t>https://www.k12cybersecurityconference.org/</a:t>
            </a:r>
            <a:r>
              <a:rPr lang="en-US" dirty="0"/>
              <a:t> </a:t>
            </a:r>
          </a:p>
          <a:p>
            <a:pPr lvl="1"/>
            <a:r>
              <a:rPr lang="en-US" dirty="0"/>
              <a:t>K12 Cyber Ed Community of Interest </a:t>
            </a:r>
          </a:p>
          <a:p>
            <a:pPr lvl="2"/>
            <a:r>
              <a:rPr lang="en-US" dirty="0">
                <a:hlinkClick r:id="rId3"/>
              </a:rPr>
              <a:t>https://www.nist.gov/itl/applied-cybersecurity/nice/community/community-coordinating-council/k12-cybersecurity-education</a:t>
            </a:r>
            <a:r>
              <a:rPr lang="en-US" dirty="0"/>
              <a:t> </a:t>
            </a:r>
          </a:p>
          <a:p>
            <a:pPr lvl="2"/>
            <a:r>
              <a:rPr lang="en-US" dirty="0"/>
              <a:t>Google drive: </a:t>
            </a:r>
            <a:r>
              <a:rPr lang="en-US" dirty="0">
                <a:hlinkClick r:id="rId4"/>
              </a:rPr>
              <a:t>https://groups.google.com/a/list.nist.gov/g/NICEk12education?pli=1</a:t>
            </a:r>
            <a:r>
              <a:rPr lang="en-US" dirty="0"/>
              <a:t> </a:t>
            </a:r>
          </a:p>
          <a:p>
            <a:r>
              <a:rPr lang="en-US" dirty="0"/>
              <a:t>Air Force Cyber Patriot</a:t>
            </a:r>
          </a:p>
          <a:p>
            <a:pPr lvl="1"/>
            <a:r>
              <a:rPr lang="en-US" dirty="0"/>
              <a:t>Camps, HS competition teams, elementary initiative </a:t>
            </a:r>
          </a:p>
          <a:p>
            <a:pPr lvl="2"/>
            <a:r>
              <a:rPr lang="en-US" dirty="0">
                <a:hlinkClick r:id="rId5"/>
              </a:rPr>
              <a:t>https://www.uscyberpatriot.org/</a:t>
            </a:r>
            <a:r>
              <a:rPr lang="en-US" dirty="0"/>
              <a:t> </a:t>
            </a:r>
          </a:p>
          <a:p>
            <a:r>
              <a:rPr lang="en-US" dirty="0"/>
              <a:t>Cyberseek.org</a:t>
            </a:r>
          </a:p>
          <a:p>
            <a:pPr lvl="1"/>
            <a:r>
              <a:rPr lang="en-US" dirty="0"/>
              <a:t>Partnership with NICE, </a:t>
            </a:r>
            <a:r>
              <a:rPr lang="en-US" dirty="0" err="1"/>
              <a:t>Lightcast</a:t>
            </a:r>
            <a:r>
              <a:rPr lang="en-US" dirty="0"/>
              <a:t> and CompTIA for Cyber Jobs Information</a:t>
            </a:r>
          </a:p>
          <a:p>
            <a:pPr lvl="2"/>
            <a:r>
              <a:rPr lang="en-US" dirty="0">
                <a:hlinkClick r:id="rId6"/>
              </a:rPr>
              <a:t>https://www.cyberseek.org/</a:t>
            </a:r>
            <a:r>
              <a:rPr lang="en-US" dirty="0"/>
              <a:t> </a:t>
            </a:r>
          </a:p>
        </p:txBody>
      </p:sp>
      <p:pic>
        <p:nvPicPr>
          <p:cNvPr id="3074" name="Picture 2" descr="https://www.uscyberpatriot.org/Style%20Library/CyberPatriot/img/logo-cyberpatriot-whit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3377" y="3857414"/>
            <a:ext cx="3098021" cy="619605"/>
          </a:xfrm>
          <a:prstGeom prst="rect">
            <a:avLst/>
          </a:prstGeom>
          <a:solidFill>
            <a:schemeClr val="accent1"/>
          </a:solidFill>
        </p:spPr>
      </p:pic>
      <p:pic>
        <p:nvPicPr>
          <p:cNvPr id="6" name="Picture 5"/>
          <p:cNvPicPr>
            <a:picLocks noChangeAspect="1"/>
          </p:cNvPicPr>
          <p:nvPr/>
        </p:nvPicPr>
        <p:blipFill>
          <a:blip r:embed="rId8"/>
          <a:stretch>
            <a:fillRect/>
          </a:stretch>
        </p:blipFill>
        <p:spPr>
          <a:xfrm>
            <a:off x="6206013" y="5464369"/>
            <a:ext cx="2480711" cy="738935"/>
          </a:xfrm>
          <a:prstGeom prst="rect">
            <a:avLst/>
          </a:prstGeom>
        </p:spPr>
      </p:pic>
    </p:spTree>
    <p:extLst>
      <p:ext uri="{BB962C8B-B14F-4D97-AF65-F5344CB8AC3E}">
        <p14:creationId xmlns:p14="http://schemas.microsoft.com/office/powerpoint/2010/main" val="416957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 Focused Cybersecurity Resources (2)</a:t>
            </a:r>
          </a:p>
        </p:txBody>
      </p:sp>
      <p:sp>
        <p:nvSpPr>
          <p:cNvPr id="3" name="Content Placeholder 2"/>
          <p:cNvSpPr>
            <a:spLocks noGrp="1"/>
          </p:cNvSpPr>
          <p:nvPr>
            <p:ph idx="1"/>
          </p:nvPr>
        </p:nvSpPr>
        <p:spPr>
          <a:xfrm>
            <a:off x="777949" y="1825625"/>
            <a:ext cx="10515600" cy="4351338"/>
          </a:xfrm>
        </p:spPr>
        <p:txBody>
          <a:bodyPr>
            <a:normAutofit/>
          </a:bodyPr>
          <a:lstStyle/>
          <a:p>
            <a:r>
              <a:rPr lang="en-US" dirty="0"/>
              <a:t>Cyber.org (was DHS funded)</a:t>
            </a:r>
          </a:p>
          <a:p>
            <a:pPr lvl="1"/>
            <a:r>
              <a:rPr lang="en-US" dirty="0"/>
              <a:t>Cyber and other modules that are “Empowering Educators to Teach Cyber”</a:t>
            </a:r>
          </a:p>
          <a:p>
            <a:pPr lvl="1"/>
            <a:r>
              <a:rPr lang="en-US" dirty="0"/>
              <a:t>LMS modules, workshops and more</a:t>
            </a:r>
          </a:p>
          <a:p>
            <a:pPr lvl="2"/>
            <a:r>
              <a:rPr lang="en-US" dirty="0">
                <a:hlinkClick r:id="rId2"/>
              </a:rPr>
              <a:t>https://cyber.org/</a:t>
            </a:r>
            <a:r>
              <a:rPr lang="en-US" dirty="0"/>
              <a:t> </a:t>
            </a:r>
          </a:p>
          <a:p>
            <a:r>
              <a:rPr lang="en-US" dirty="0"/>
              <a:t>Teach Cyber</a:t>
            </a:r>
          </a:p>
          <a:p>
            <a:pPr lvl="1"/>
            <a:r>
              <a:rPr lang="en-US" dirty="0"/>
              <a:t>HS (oriented for dual college credit) year-long cyber curriculum with slides and hands-on labs, hold PD opportunities</a:t>
            </a:r>
          </a:p>
          <a:p>
            <a:pPr lvl="2"/>
            <a:r>
              <a:rPr lang="en-US" dirty="0">
                <a:hlinkClick r:id="rId3"/>
              </a:rPr>
              <a:t>https://teachcyber.org/</a:t>
            </a:r>
            <a:r>
              <a:rPr lang="en-US" dirty="0"/>
              <a:t> </a:t>
            </a:r>
          </a:p>
          <a:p>
            <a:r>
              <a:rPr lang="en-US" dirty="0" err="1"/>
              <a:t>Clark.center</a:t>
            </a:r>
            <a:r>
              <a:rPr lang="en-US" dirty="0"/>
              <a:t> (NSA co-funded)</a:t>
            </a:r>
          </a:p>
          <a:p>
            <a:pPr lvl="1"/>
            <a:r>
              <a:rPr lang="en-US" dirty="0"/>
              <a:t>“CLARK is the largest platform that provides </a:t>
            </a:r>
            <a:r>
              <a:rPr lang="en-US" b="1" dirty="0"/>
              <a:t>FREE</a:t>
            </a:r>
            <a:r>
              <a:rPr lang="en-US" dirty="0"/>
              <a:t> cybersecurity curriculum”</a:t>
            </a:r>
          </a:p>
          <a:p>
            <a:pPr lvl="1"/>
            <a:r>
              <a:rPr lang="en-US" dirty="0"/>
              <a:t>Educators upload modules for sharing / use. Consistency / length an issue.</a:t>
            </a:r>
          </a:p>
          <a:p>
            <a:pPr lvl="2"/>
            <a:r>
              <a:rPr lang="en-US" dirty="0">
                <a:hlinkClick r:id="rId4"/>
              </a:rPr>
              <a:t>https://clark.center</a:t>
            </a:r>
            <a:r>
              <a:rPr lang="en-US" dirty="0"/>
              <a:t> </a:t>
            </a:r>
          </a:p>
        </p:txBody>
      </p:sp>
      <p:pic>
        <p:nvPicPr>
          <p:cNvPr id="1026" name="Picture 2" descr="CLARK | Cybersecurity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4949" y="5687427"/>
            <a:ext cx="872113" cy="9790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6784488" y="3960572"/>
            <a:ext cx="1813037" cy="784838"/>
          </a:xfrm>
          <a:prstGeom prst="rect">
            <a:avLst/>
          </a:prstGeom>
        </p:spPr>
      </p:pic>
      <p:pic>
        <p:nvPicPr>
          <p:cNvPr id="9" name="Picture 8"/>
          <p:cNvPicPr>
            <a:picLocks noChangeAspect="1"/>
          </p:cNvPicPr>
          <p:nvPr/>
        </p:nvPicPr>
        <p:blipFill>
          <a:blip r:embed="rId7"/>
          <a:stretch>
            <a:fillRect/>
          </a:stretch>
        </p:blipFill>
        <p:spPr>
          <a:xfrm>
            <a:off x="6323421" y="2708188"/>
            <a:ext cx="2614671" cy="410544"/>
          </a:xfrm>
          <a:prstGeom prst="rect">
            <a:avLst/>
          </a:prstGeom>
        </p:spPr>
      </p:pic>
    </p:spTree>
    <p:extLst>
      <p:ext uri="{BB962C8B-B14F-4D97-AF65-F5344CB8AC3E}">
        <p14:creationId xmlns:p14="http://schemas.microsoft.com/office/powerpoint/2010/main" val="12729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 Focused Cybersecurity Resources (3)</a:t>
            </a:r>
          </a:p>
        </p:txBody>
      </p:sp>
      <p:sp>
        <p:nvSpPr>
          <p:cNvPr id="3" name="Content Placeholder 2"/>
          <p:cNvSpPr>
            <a:spLocks noGrp="1"/>
          </p:cNvSpPr>
          <p:nvPr>
            <p:ph idx="1"/>
          </p:nvPr>
        </p:nvSpPr>
        <p:spPr/>
        <p:txBody>
          <a:bodyPr>
            <a:normAutofit lnSpcReduction="10000"/>
          </a:bodyPr>
          <a:lstStyle/>
          <a:p>
            <a:r>
              <a:rPr lang="en-US" dirty="0"/>
              <a:t>National Cybersecurity Training &amp; Education (NCYTE) Center</a:t>
            </a:r>
          </a:p>
          <a:p>
            <a:pPr lvl="1"/>
            <a:r>
              <a:rPr lang="en-US" dirty="0"/>
              <a:t>Curriculum, modules and more</a:t>
            </a:r>
          </a:p>
          <a:p>
            <a:pPr lvl="2"/>
            <a:r>
              <a:rPr lang="en-US" dirty="0">
                <a:hlinkClick r:id="rId2"/>
              </a:rPr>
              <a:t>https://www.ncyte.net/faculty/cybersecurity-curriculum</a:t>
            </a:r>
            <a:r>
              <a:rPr lang="en-US" dirty="0"/>
              <a:t>  </a:t>
            </a:r>
          </a:p>
          <a:p>
            <a:r>
              <a:rPr lang="en-US" dirty="0"/>
              <a:t>TeachingSecurity.org</a:t>
            </a:r>
          </a:p>
          <a:p>
            <a:pPr lvl="1"/>
            <a:r>
              <a:rPr lang="en-US" dirty="0"/>
              <a:t>Introduce foundational ideas of cybersecurity (NSF grant funded), 3 main lessons</a:t>
            </a:r>
          </a:p>
          <a:p>
            <a:pPr lvl="1"/>
            <a:r>
              <a:rPr lang="en-US" dirty="0"/>
              <a:t>Hold PD opportunities</a:t>
            </a:r>
          </a:p>
          <a:p>
            <a:pPr lvl="2"/>
            <a:r>
              <a:rPr lang="en-US" dirty="0">
                <a:hlinkClick r:id="rId3"/>
              </a:rPr>
              <a:t>https://teachingsecurity.org/</a:t>
            </a:r>
            <a:r>
              <a:rPr lang="en-US" dirty="0"/>
              <a:t> </a:t>
            </a:r>
          </a:p>
          <a:p>
            <a:r>
              <a:rPr lang="en-US" dirty="0"/>
              <a:t>Computer Science Teachers Association (CSTA)</a:t>
            </a:r>
          </a:p>
          <a:p>
            <a:pPr lvl="1"/>
            <a:r>
              <a:rPr lang="en-US" dirty="0"/>
              <a:t>K12 computer science educators </a:t>
            </a:r>
          </a:p>
          <a:p>
            <a:pPr lvl="2"/>
            <a:r>
              <a:rPr lang="en-US" dirty="0">
                <a:hlinkClick r:id="rId4"/>
              </a:rPr>
              <a:t>https://csteachers.org/</a:t>
            </a:r>
            <a:r>
              <a:rPr lang="en-US" dirty="0"/>
              <a:t> </a:t>
            </a:r>
          </a:p>
          <a:p>
            <a:r>
              <a:rPr lang="en-US" dirty="0"/>
              <a:t>DHS Cybersecurity &amp; Infrastructure Security Agency (CISA) </a:t>
            </a:r>
          </a:p>
          <a:p>
            <a:pPr lvl="2"/>
            <a:r>
              <a:rPr lang="en-US" dirty="0">
                <a:hlinkClick r:id="rId5"/>
              </a:rPr>
              <a:t>https://www.cisa.gov/resources-tools/training?f%5B0%5D=training_topic%3A68</a:t>
            </a:r>
            <a:r>
              <a:rPr lang="en-US" dirty="0"/>
              <a:t> </a:t>
            </a:r>
          </a:p>
          <a:p>
            <a:endParaRPr lang="en-US" dirty="0"/>
          </a:p>
        </p:txBody>
      </p:sp>
      <p:pic>
        <p:nvPicPr>
          <p:cNvPr id="2050" name="Picture 2" descr="CSTA logo"/>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742036" y="4167910"/>
            <a:ext cx="1964538" cy="5371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vent Image"/>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065331" y="3486958"/>
            <a:ext cx="1317176" cy="7409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8"/>
          <a:stretch>
            <a:fillRect/>
          </a:stretch>
        </p:blipFill>
        <p:spPr>
          <a:xfrm>
            <a:off x="8777816" y="1942176"/>
            <a:ext cx="1978858" cy="709402"/>
          </a:xfrm>
          <a:prstGeom prst="rect">
            <a:avLst/>
          </a:prstGeom>
        </p:spPr>
      </p:pic>
      <p:pic>
        <p:nvPicPr>
          <p:cNvPr id="2060" name="Picture 12" descr="Cybersecurity and Infrastructure Security Agency - Wikipedia"/>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9606260" y="4878399"/>
            <a:ext cx="1273551" cy="127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2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 Focused Cybersecurity Resources (4)</a:t>
            </a:r>
          </a:p>
        </p:txBody>
      </p:sp>
      <p:sp>
        <p:nvSpPr>
          <p:cNvPr id="3" name="Content Placeholder 2"/>
          <p:cNvSpPr>
            <a:spLocks noGrp="1"/>
          </p:cNvSpPr>
          <p:nvPr>
            <p:ph idx="1"/>
          </p:nvPr>
        </p:nvSpPr>
        <p:spPr/>
        <p:txBody>
          <a:bodyPr/>
          <a:lstStyle/>
          <a:p>
            <a:r>
              <a:rPr lang="en-US" dirty="0"/>
              <a:t>NSA Centers of Academic Excellence in Cyber (NCAE-C)</a:t>
            </a:r>
          </a:p>
          <a:p>
            <a:pPr lvl="2"/>
            <a:r>
              <a:rPr lang="en-US" dirty="0">
                <a:hlinkClick r:id="rId2"/>
              </a:rPr>
              <a:t>https://www.caecommunity.org/</a:t>
            </a:r>
            <a:r>
              <a:rPr lang="en-US" dirty="0"/>
              <a:t>  </a:t>
            </a:r>
          </a:p>
          <a:p>
            <a:pPr lvl="1"/>
            <a:r>
              <a:rPr lang="en-US" dirty="0"/>
              <a:t>K-12 Pathway Program: RING - online high school cybersecurity course</a:t>
            </a:r>
          </a:p>
          <a:p>
            <a:pPr lvl="2"/>
            <a:r>
              <a:rPr lang="en-US" dirty="0">
                <a:hlinkClick r:id="rId3"/>
              </a:rPr>
              <a:t>https://caecommunity.org/initiative/k12-ring</a:t>
            </a:r>
            <a:r>
              <a:rPr lang="en-US" dirty="0"/>
              <a:t> </a:t>
            </a:r>
          </a:p>
          <a:p>
            <a:r>
              <a:rPr lang="en-US" dirty="0"/>
              <a:t>CSSIA </a:t>
            </a:r>
            <a:r>
              <a:rPr lang="en-US" dirty="0" err="1"/>
              <a:t>Emates</a:t>
            </a:r>
            <a:r>
              <a:rPr lang="en-US" dirty="0"/>
              <a:t> – interactive CS, networking and cyber lessons</a:t>
            </a:r>
          </a:p>
          <a:p>
            <a:pPr lvl="2"/>
            <a:r>
              <a:rPr lang="en-US" dirty="0">
                <a:hlinkClick r:id="rId4"/>
              </a:rPr>
              <a:t>https://www.cssia.org/interactives/</a:t>
            </a:r>
            <a:r>
              <a:rPr lang="en-US" dirty="0"/>
              <a:t> </a:t>
            </a:r>
          </a:p>
          <a:p>
            <a:r>
              <a:rPr lang="en-US" dirty="0"/>
              <a:t>And more….</a:t>
            </a:r>
          </a:p>
        </p:txBody>
      </p:sp>
      <p:pic>
        <p:nvPicPr>
          <p:cNvPr id="4098" name="Picture 2" descr="CSSIA: NSF ATE Cent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133" y="3889839"/>
            <a:ext cx="1018707" cy="38201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ING, Regions Investing in the Next Gener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6031" y="1909358"/>
            <a:ext cx="1701397" cy="87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12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Professional Organizations and Current Information </a:t>
            </a:r>
          </a:p>
        </p:txBody>
      </p:sp>
      <p:sp>
        <p:nvSpPr>
          <p:cNvPr id="3" name="Content Placeholder 2"/>
          <p:cNvSpPr>
            <a:spLocks noGrp="1"/>
          </p:cNvSpPr>
          <p:nvPr>
            <p:ph idx="1"/>
          </p:nvPr>
        </p:nvSpPr>
        <p:spPr>
          <a:xfrm>
            <a:off x="838200" y="1825624"/>
            <a:ext cx="10515600" cy="4835057"/>
          </a:xfrm>
        </p:spPr>
        <p:txBody>
          <a:bodyPr>
            <a:normAutofit fontScale="92500" lnSpcReduction="10000"/>
          </a:bodyPr>
          <a:lstStyle/>
          <a:p>
            <a:r>
              <a:rPr lang="en-US" dirty="0"/>
              <a:t>External list of orgs: </a:t>
            </a:r>
            <a:r>
              <a:rPr lang="en-US" dirty="0">
                <a:hlinkClick r:id="rId2"/>
              </a:rPr>
              <a:t>https://www.zubairalexander.com/blog/list-of-cybersecurity-associations/</a:t>
            </a:r>
            <a:r>
              <a:rPr lang="en-US" dirty="0"/>
              <a:t> </a:t>
            </a:r>
          </a:p>
          <a:p>
            <a:pPr lvl="1"/>
            <a:r>
              <a:rPr lang="en-US" dirty="0"/>
              <a:t>National </a:t>
            </a:r>
            <a:r>
              <a:rPr lang="en-US" dirty="0" err="1"/>
              <a:t>Cyberwatch</a:t>
            </a:r>
            <a:r>
              <a:rPr lang="en-US" dirty="0"/>
              <a:t> Center (higher </a:t>
            </a:r>
            <a:r>
              <a:rPr lang="en-US" dirty="0" err="1"/>
              <a:t>ed</a:t>
            </a:r>
            <a:r>
              <a:rPr lang="en-US" dirty="0"/>
              <a:t> focused) -</a:t>
            </a:r>
            <a:r>
              <a:rPr lang="en-US" dirty="0">
                <a:hlinkClick r:id="rId3"/>
              </a:rPr>
              <a:t>https://www.nationalcyberwatch.org/</a:t>
            </a:r>
            <a:r>
              <a:rPr lang="en-US" dirty="0"/>
              <a:t> </a:t>
            </a:r>
          </a:p>
          <a:p>
            <a:pPr lvl="1"/>
            <a:r>
              <a:rPr lang="en-US" dirty="0"/>
              <a:t>Women in Cybersecurity (</a:t>
            </a:r>
            <a:r>
              <a:rPr lang="en-US" dirty="0" err="1"/>
              <a:t>WiCyS</a:t>
            </a:r>
            <a:r>
              <a:rPr lang="en-US" dirty="0"/>
              <a:t>) - </a:t>
            </a:r>
            <a:r>
              <a:rPr lang="en-US" dirty="0">
                <a:hlinkClick r:id="rId4"/>
              </a:rPr>
              <a:t>https://www.wicys.org/</a:t>
            </a:r>
            <a:r>
              <a:rPr lang="en-US" dirty="0"/>
              <a:t> </a:t>
            </a:r>
          </a:p>
          <a:p>
            <a:pPr lvl="1"/>
            <a:r>
              <a:rPr lang="en-US" dirty="0"/>
              <a:t>Women Society of </a:t>
            </a:r>
            <a:r>
              <a:rPr lang="en-US" dirty="0" err="1"/>
              <a:t>Cyberjutsu</a:t>
            </a:r>
            <a:r>
              <a:rPr lang="en-US" dirty="0"/>
              <a:t> - </a:t>
            </a:r>
            <a:r>
              <a:rPr lang="en-US" dirty="0">
                <a:hlinkClick r:id="rId5"/>
              </a:rPr>
              <a:t>https://womenscyberjutsu.org/</a:t>
            </a:r>
            <a:endParaRPr lang="en-US" dirty="0"/>
          </a:p>
          <a:p>
            <a:pPr lvl="1"/>
            <a:r>
              <a:rPr lang="en-US" dirty="0"/>
              <a:t>CSTA - </a:t>
            </a:r>
            <a:r>
              <a:rPr lang="en-US" dirty="0">
                <a:hlinkClick r:id="rId6"/>
              </a:rPr>
              <a:t>https://csteachers.org/</a:t>
            </a:r>
            <a:r>
              <a:rPr lang="en-US" dirty="0"/>
              <a:t> </a:t>
            </a:r>
          </a:p>
          <a:p>
            <a:pPr lvl="1"/>
            <a:r>
              <a:rPr lang="en-US" dirty="0"/>
              <a:t>SANS Training (SANS Ouch! and Bytes newsletters - </a:t>
            </a:r>
            <a:r>
              <a:rPr lang="en-US" dirty="0">
                <a:hlinkClick r:id="rId7"/>
              </a:rPr>
              <a:t>https://www.sans.org/newsletters/ouch/</a:t>
            </a:r>
            <a:r>
              <a:rPr lang="en-US" dirty="0"/>
              <a:t> </a:t>
            </a:r>
          </a:p>
          <a:p>
            <a:pPr lvl="1"/>
            <a:r>
              <a:rPr lang="en-US" dirty="0"/>
              <a:t>IEEE and ACM </a:t>
            </a:r>
          </a:p>
          <a:p>
            <a:r>
              <a:rPr lang="en-US" dirty="0"/>
              <a:t>Podcasts:</a:t>
            </a:r>
          </a:p>
          <a:p>
            <a:pPr lvl="1"/>
            <a:r>
              <a:rPr lang="en-US" dirty="0"/>
              <a:t>Cybersecurity Today (synopsis of cyber news M/W/F) </a:t>
            </a:r>
            <a:r>
              <a:rPr lang="en-US" dirty="0">
                <a:hlinkClick r:id="rId8"/>
              </a:rPr>
              <a:t>https://www.itworldcanada.com/category/security</a:t>
            </a:r>
            <a:r>
              <a:rPr lang="en-US" dirty="0"/>
              <a:t> </a:t>
            </a:r>
          </a:p>
          <a:p>
            <a:pPr lvl="1"/>
            <a:r>
              <a:rPr lang="en-US" dirty="0"/>
              <a:t>Risky.biz podcast (more technical reporting) </a:t>
            </a:r>
            <a:r>
              <a:rPr lang="en-US" dirty="0">
                <a:hlinkClick r:id="rId9"/>
              </a:rPr>
              <a:t>https://risky.biz/</a:t>
            </a:r>
            <a:r>
              <a:rPr lang="en-US" dirty="0"/>
              <a:t> </a:t>
            </a:r>
          </a:p>
          <a:p>
            <a:r>
              <a:rPr lang="en-US" dirty="0"/>
              <a:t>Websites</a:t>
            </a:r>
            <a:r>
              <a:rPr lang="en-US" dirty="0">
                <a:hlinkClick r:id="rId10"/>
              </a:rPr>
              <a:t> </a:t>
            </a:r>
          </a:p>
          <a:p>
            <a:pPr lvl="1"/>
            <a:r>
              <a:rPr lang="en-US" dirty="0">
                <a:hlinkClick r:id="rId10"/>
              </a:rPr>
              <a:t>https://www.BleepingComputer.com/</a:t>
            </a:r>
            <a:r>
              <a:rPr lang="en-US" dirty="0"/>
              <a:t> </a:t>
            </a:r>
          </a:p>
          <a:p>
            <a:pPr lvl="1"/>
            <a:r>
              <a:rPr lang="en-US" dirty="0">
                <a:hlinkClick r:id="rId11"/>
              </a:rPr>
              <a:t>https://thehackernews.com/</a:t>
            </a:r>
            <a:r>
              <a:rPr lang="en-US" dirty="0"/>
              <a:t> </a:t>
            </a:r>
          </a:p>
          <a:p>
            <a:pPr lvl="1"/>
            <a:r>
              <a:rPr lang="en-US" dirty="0">
                <a:hlinkClick r:id="rId12"/>
              </a:rPr>
              <a:t>https://www.securityweek.com/</a:t>
            </a:r>
            <a:r>
              <a:rPr lang="en-US" dirty="0"/>
              <a:t> </a:t>
            </a:r>
          </a:p>
          <a:p>
            <a:pPr lvl="1"/>
            <a:r>
              <a:rPr lang="en-US" dirty="0">
                <a:hlinkClick r:id="rId13"/>
              </a:rPr>
              <a:t>https://www.darkreading.com/</a:t>
            </a:r>
            <a:r>
              <a:rPr lang="en-US" dirty="0"/>
              <a:t> </a:t>
            </a:r>
          </a:p>
        </p:txBody>
      </p:sp>
    </p:spTree>
    <p:extLst>
      <p:ext uri="{BB962C8B-B14F-4D97-AF65-F5344CB8AC3E}">
        <p14:creationId xmlns:p14="http://schemas.microsoft.com/office/powerpoint/2010/main" val="24877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931" y="0"/>
            <a:ext cx="4229183" cy="6309360"/>
          </a:xfrm>
          <a:prstGeom prst="rect">
            <a:avLst/>
          </a:prstGeom>
        </p:spPr>
      </p:pic>
      <p:sp>
        <p:nvSpPr>
          <p:cNvPr id="6" name="Title 1"/>
          <p:cNvSpPr txBox="1">
            <a:spLocks/>
          </p:cNvSpPr>
          <p:nvPr/>
        </p:nvSpPr>
        <p:spPr>
          <a:xfrm>
            <a:off x="990600" y="517525"/>
            <a:ext cx="2959331" cy="3282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Chat</a:t>
            </a:r>
            <a:br>
              <a:rPr lang="en-US" dirty="0"/>
            </a:br>
            <a:br>
              <a:rPr lang="en-US" dirty="0"/>
            </a:br>
            <a:endParaRPr lang="en-US" dirty="0"/>
          </a:p>
        </p:txBody>
      </p:sp>
    </p:spTree>
    <p:extLst>
      <p:ext uri="{BB962C8B-B14F-4D97-AF65-F5344CB8AC3E}">
        <p14:creationId xmlns:p14="http://schemas.microsoft.com/office/powerpoint/2010/main" val="929962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Bioinformatics</a:t>
            </a:r>
          </a:p>
        </p:txBody>
      </p:sp>
      <p:pic>
        <p:nvPicPr>
          <p:cNvPr id="4098" name="Picture 2" descr="Image result for bioinformatics sequence alignment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48" y="1525842"/>
            <a:ext cx="3400425" cy="38195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smith waterman bioinformatics sequence alignment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286603"/>
            <a:ext cx="50387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armacology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5670" y="2871835"/>
            <a:ext cx="2505375" cy="16718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28">
            <a:extLst>
              <a:ext uri="{FF2B5EF4-FFF2-40B4-BE49-F238E27FC236}">
                <a16:creationId xmlns:a16="http://schemas.microsoft.com/office/drawing/2014/main" id="{1153FB80-A120-A84E-110A-E618F8DEB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695" y="2509845"/>
            <a:ext cx="3173292"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2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1000"/>
                                        <p:tgtEl>
                                          <p:spTgt spid="4100"/>
                                        </p:tgtEl>
                                      </p:cBhvr>
                                    </p:animEffect>
                                    <p:anim calcmode="lin" valueType="num">
                                      <p:cBhvr>
                                        <p:cTn id="14" dur="1000" fill="hold"/>
                                        <p:tgtEl>
                                          <p:spTgt spid="4100"/>
                                        </p:tgtEl>
                                        <p:attrNameLst>
                                          <p:attrName>ppt_x</p:attrName>
                                        </p:attrNameLst>
                                      </p:cBhvr>
                                      <p:tavLst>
                                        <p:tav tm="0">
                                          <p:val>
                                            <p:strVal val="#ppt_x"/>
                                          </p:val>
                                        </p:tav>
                                        <p:tav tm="100000">
                                          <p:val>
                                            <p:strVal val="#ppt_x"/>
                                          </p:val>
                                        </p:tav>
                                      </p:tavLst>
                                    </p:anim>
                                    <p:anim calcmode="lin" valueType="num">
                                      <p:cBhvr>
                                        <p:cTn id="15" dur="1000" fill="hold"/>
                                        <p:tgtEl>
                                          <p:spTgt spid="410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nodeType="afterEffect">
                                  <p:stCondLst>
                                    <p:cond delay="0"/>
                                  </p:stCondLst>
                                  <p:childTnLst>
                                    <p:set>
                                      <p:cBhvr>
                                        <p:cTn id="18" dur="1" fill="hold">
                                          <p:stCondLst>
                                            <p:cond delay="0"/>
                                          </p:stCondLst>
                                        </p:cTn>
                                        <p:tgtEl>
                                          <p:spTgt spid="4106"/>
                                        </p:tgtEl>
                                        <p:attrNameLst>
                                          <p:attrName>style.visibility</p:attrName>
                                        </p:attrNameLst>
                                      </p:cBhvr>
                                      <p:to>
                                        <p:strVal val="visible"/>
                                      </p:to>
                                    </p:set>
                                    <p:anim calcmode="lin" valueType="num">
                                      <p:cBhvr>
                                        <p:cTn id="19" dur="1000" fill="hold"/>
                                        <p:tgtEl>
                                          <p:spTgt spid="4106"/>
                                        </p:tgtEl>
                                        <p:attrNameLst>
                                          <p:attrName>ppt_w</p:attrName>
                                        </p:attrNameLst>
                                      </p:cBhvr>
                                      <p:tavLst>
                                        <p:tav tm="0">
                                          <p:val>
                                            <p:fltVal val="0"/>
                                          </p:val>
                                        </p:tav>
                                        <p:tav tm="100000">
                                          <p:val>
                                            <p:strVal val="#ppt_w"/>
                                          </p:val>
                                        </p:tav>
                                      </p:tavLst>
                                    </p:anim>
                                    <p:anim calcmode="lin" valueType="num">
                                      <p:cBhvr>
                                        <p:cTn id="20" dur="1000" fill="hold"/>
                                        <p:tgtEl>
                                          <p:spTgt spid="4106"/>
                                        </p:tgtEl>
                                        <p:attrNameLst>
                                          <p:attrName>ppt_h</p:attrName>
                                        </p:attrNameLst>
                                      </p:cBhvr>
                                      <p:tavLst>
                                        <p:tav tm="0">
                                          <p:val>
                                            <p:fltVal val="0"/>
                                          </p:val>
                                        </p:tav>
                                        <p:tav tm="100000">
                                          <p:val>
                                            <p:strVal val="#ppt_h"/>
                                          </p:val>
                                        </p:tav>
                                      </p:tavLst>
                                    </p:anim>
                                    <p:anim calcmode="lin" valueType="num">
                                      <p:cBhvr>
                                        <p:cTn id="21" dur="1000" fill="hold"/>
                                        <p:tgtEl>
                                          <p:spTgt spid="4106"/>
                                        </p:tgtEl>
                                        <p:attrNameLst>
                                          <p:attrName>style.rotation</p:attrName>
                                        </p:attrNameLst>
                                      </p:cBhvr>
                                      <p:tavLst>
                                        <p:tav tm="0">
                                          <p:val>
                                            <p:fltVal val="90"/>
                                          </p:val>
                                        </p:tav>
                                        <p:tav tm="100000">
                                          <p:val>
                                            <p:fltVal val="0"/>
                                          </p:val>
                                        </p:tav>
                                      </p:tavLst>
                                    </p:anim>
                                    <p:animEffect transition="in" filter="fade">
                                      <p:cBhvr>
                                        <p:cTn id="22" dur="1000"/>
                                        <p:tgtEl>
                                          <p:spTgt spid="4106"/>
                                        </p:tgtEl>
                                      </p:cBhvr>
                                    </p:animEffect>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Pairwise Sequence Alignments</a:t>
            </a:r>
          </a:p>
        </p:txBody>
      </p:sp>
      <p:grpSp>
        <p:nvGrpSpPr>
          <p:cNvPr id="4" name="Group 13"/>
          <p:cNvGrpSpPr>
            <a:grpSpLocks/>
          </p:cNvGrpSpPr>
          <p:nvPr/>
        </p:nvGrpSpPr>
        <p:grpSpPr bwMode="auto">
          <a:xfrm>
            <a:off x="1281282" y="2128836"/>
            <a:ext cx="9148594" cy="1721802"/>
            <a:chOff x="336" y="1968"/>
            <a:chExt cx="5040" cy="1183"/>
          </a:xfrm>
        </p:grpSpPr>
        <p:pic>
          <p:nvPicPr>
            <p:cNvPr id="5" name="Picture 14" descr="block_sequences_aligned_gradient"/>
            <p:cNvPicPr>
              <a:picLocks noChangeAspect="1" noChangeArrowheads="1"/>
            </p:cNvPicPr>
            <p:nvPr/>
          </p:nvPicPr>
          <p:blipFill>
            <a:blip r:embed="rId2"/>
            <a:srcRect/>
            <a:stretch>
              <a:fillRect/>
            </a:stretch>
          </p:blipFill>
          <p:spPr bwMode="auto">
            <a:xfrm>
              <a:off x="336" y="1968"/>
              <a:ext cx="5040" cy="1183"/>
            </a:xfrm>
            <a:prstGeom prst="rect">
              <a:avLst/>
            </a:prstGeom>
            <a:noFill/>
            <a:ln w="9525">
              <a:noFill/>
              <a:miter lim="800000"/>
              <a:headEnd/>
              <a:tailEnd/>
            </a:ln>
          </p:spPr>
        </p:pic>
        <p:sp>
          <p:nvSpPr>
            <p:cNvPr id="6" name="Rectangle 15"/>
            <p:cNvSpPr>
              <a:spLocks noChangeArrowheads="1"/>
            </p:cNvSpPr>
            <p:nvPr/>
          </p:nvSpPr>
          <p:spPr bwMode="auto">
            <a:xfrm>
              <a:off x="2016" y="2112"/>
              <a:ext cx="1872" cy="384"/>
            </a:xfrm>
            <a:prstGeom prst="rect">
              <a:avLst/>
            </a:prstGeom>
            <a:solidFill>
              <a:schemeClr val="bg1"/>
            </a:solidFill>
            <a:ln w="9525">
              <a:noFill/>
              <a:miter lim="800000"/>
              <a:headEnd/>
              <a:tailEnd/>
            </a:ln>
          </p:spPr>
          <p:txBody>
            <a:bodyPr wrap="none" anchor="ctr">
              <a:prstTxWarp prst="textNoShape">
                <a:avLst/>
              </a:prstTxWarp>
            </a:bodyPr>
            <a:lstStyle/>
            <a:p>
              <a:endParaRPr lang="en-US" sz="1800"/>
            </a:p>
          </p:txBody>
        </p:sp>
        <p:sp>
          <p:nvSpPr>
            <p:cNvPr id="7" name="Rectangle 16"/>
            <p:cNvSpPr>
              <a:spLocks noChangeArrowheads="1"/>
            </p:cNvSpPr>
            <p:nvPr/>
          </p:nvSpPr>
          <p:spPr bwMode="auto">
            <a:xfrm>
              <a:off x="3840" y="2640"/>
              <a:ext cx="1440" cy="384"/>
            </a:xfrm>
            <a:prstGeom prst="rect">
              <a:avLst/>
            </a:prstGeom>
            <a:solidFill>
              <a:schemeClr val="bg1"/>
            </a:solidFill>
            <a:ln w="9525">
              <a:noFill/>
              <a:miter lim="800000"/>
              <a:headEnd/>
              <a:tailEnd/>
            </a:ln>
          </p:spPr>
          <p:txBody>
            <a:bodyPr wrap="none" anchor="ctr">
              <a:prstTxWarp prst="textNoShape">
                <a:avLst/>
              </a:prstTxWarp>
            </a:bodyPr>
            <a:lstStyle/>
            <a:p>
              <a:endParaRPr lang="en-US" sz="1800"/>
            </a:p>
          </p:txBody>
        </p:sp>
        <p:sp>
          <p:nvSpPr>
            <p:cNvPr id="8" name="Line 17"/>
            <p:cNvSpPr>
              <a:spLocks noChangeShapeType="1"/>
            </p:cNvSpPr>
            <p:nvPr/>
          </p:nvSpPr>
          <p:spPr bwMode="auto">
            <a:xfrm>
              <a:off x="3504" y="2784"/>
              <a:ext cx="1584" cy="0"/>
            </a:xfrm>
            <a:prstGeom prst="line">
              <a:avLst/>
            </a:prstGeom>
            <a:noFill/>
            <a:ln w="57150">
              <a:solidFill>
                <a:srgbClr val="333333"/>
              </a:solidFill>
              <a:round/>
              <a:headEnd/>
              <a:tailEnd/>
            </a:ln>
          </p:spPr>
          <p:txBody>
            <a:bodyPr wrap="none" anchor="ctr">
              <a:prstTxWarp prst="textNoShape">
                <a:avLst/>
              </a:prstTxWarp>
            </a:bodyPr>
            <a:lstStyle/>
            <a:p>
              <a:endParaRPr lang="en-US"/>
            </a:p>
          </p:txBody>
        </p:sp>
        <p:sp>
          <p:nvSpPr>
            <p:cNvPr id="9" name="Line 18"/>
            <p:cNvSpPr>
              <a:spLocks noChangeShapeType="1"/>
            </p:cNvSpPr>
            <p:nvPr/>
          </p:nvSpPr>
          <p:spPr bwMode="auto">
            <a:xfrm>
              <a:off x="1968" y="2304"/>
              <a:ext cx="1968" cy="0"/>
            </a:xfrm>
            <a:prstGeom prst="line">
              <a:avLst/>
            </a:prstGeom>
            <a:noFill/>
            <a:ln w="57150">
              <a:solidFill>
                <a:srgbClr val="333333"/>
              </a:solidFill>
              <a:round/>
              <a:headEnd/>
              <a:tailEnd/>
            </a:ln>
          </p:spPr>
          <p:txBody>
            <a:bodyPr wrap="none" anchor="ctr">
              <a:prstTxWarp prst="textNoShape">
                <a:avLst/>
              </a:prstTxWarp>
            </a:bodyPr>
            <a:lstStyle/>
            <a:p>
              <a:endParaRPr lang="en-US"/>
            </a:p>
          </p:txBody>
        </p:sp>
      </p:grpSp>
      <p:pic>
        <p:nvPicPr>
          <p:cNvPr id="10" name="Picture 11" descr="block_sequences_aligned_gradient"/>
          <p:cNvPicPr>
            <a:picLocks noChangeAspect="1" noChangeArrowheads="1"/>
          </p:cNvPicPr>
          <p:nvPr/>
        </p:nvPicPr>
        <p:blipFill>
          <a:blip r:embed="rId2"/>
          <a:srcRect/>
          <a:stretch>
            <a:fillRect/>
          </a:stretch>
        </p:blipFill>
        <p:spPr bwMode="auto">
          <a:xfrm>
            <a:off x="1294415" y="4523105"/>
            <a:ext cx="9148593" cy="1721803"/>
          </a:xfrm>
          <a:prstGeom prst="rect">
            <a:avLst/>
          </a:prstGeom>
          <a:noFill/>
          <a:ln w="9525">
            <a:noFill/>
            <a:miter lim="800000"/>
            <a:headEnd/>
            <a:tailEnd/>
          </a:ln>
        </p:spPr>
      </p:pic>
    </p:spTree>
    <p:extLst>
      <p:ext uri="{BB962C8B-B14F-4D97-AF65-F5344CB8AC3E}">
        <p14:creationId xmlns:p14="http://schemas.microsoft.com/office/powerpoint/2010/main" val="35898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os Alamos Gate 19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10" y="640080"/>
            <a:ext cx="5952617" cy="60350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encrypted-tbn2.gstatic.com/images?q=tbn:ANd9GcSTnv8pcqutbEc0vq-7b_MpCWqgmcK2aKLlJjaOXkN65T_eSKEXjvOhYz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279" y="3134735"/>
            <a:ext cx="4167759" cy="104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2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&amp; D</a:t>
            </a:r>
          </a:p>
        </p:txBody>
      </p:sp>
      <p:pic>
        <p:nvPicPr>
          <p:cNvPr id="3074" name="Picture 2" descr="Image result for research and development pictur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30154" y="2038029"/>
            <a:ext cx="2927820" cy="1953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research and development cyber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525" y="3795618"/>
            <a:ext cx="3502244" cy="17544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los alamos supercomputer pictur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7314" y="2559914"/>
            <a:ext cx="3439623" cy="18140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cent models have studied how three quinones (a class of organic compounds) influence electron transfer between the enzyme and the electrode to determine the best placement of enzymes on the electrode’s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5275" y="4512285"/>
            <a:ext cx="2846846" cy="19114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591908" y="1848177"/>
            <a:ext cx="5886010" cy="4408871"/>
            <a:chOff x="5591908" y="1848177"/>
            <a:chExt cx="5886010" cy="4408871"/>
          </a:xfrm>
        </p:grpSpPr>
        <p:sp>
          <p:nvSpPr>
            <p:cNvPr id="13" name="Arrow: Left-Up 12"/>
            <p:cNvSpPr/>
            <p:nvPr/>
          </p:nvSpPr>
          <p:spPr>
            <a:xfrm flipH="1">
              <a:off x="5591908" y="2547362"/>
              <a:ext cx="3625950" cy="3258437"/>
            </a:xfrm>
            <a:prstGeom prst="leftUpArrow">
              <a:avLst>
                <a:gd name="adj1" fmla="val 7455"/>
                <a:gd name="adj2" fmla="val 12107"/>
                <a:gd name="adj3" fmla="val 110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Up 6"/>
            <p:cNvSpPr/>
            <p:nvPr/>
          </p:nvSpPr>
          <p:spPr>
            <a:xfrm flipH="1">
              <a:off x="8275320" y="4512286"/>
              <a:ext cx="1017066" cy="1744762"/>
            </a:xfrm>
            <a:prstGeom prst="leftUpArrow">
              <a:avLst>
                <a:gd name="adj1" fmla="val 25000"/>
                <a:gd name="adj2" fmla="val 2406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Up 14"/>
            <p:cNvSpPr/>
            <p:nvPr/>
          </p:nvSpPr>
          <p:spPr>
            <a:xfrm flipV="1">
              <a:off x="10788698" y="1848177"/>
              <a:ext cx="689220" cy="2553289"/>
            </a:xfrm>
            <a:prstGeom prst="leftUpArrow">
              <a:avLst>
                <a:gd name="adj1" fmla="val 16943"/>
                <a:gd name="adj2" fmla="val 2964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3968852" y="430599"/>
            <a:ext cx="6819846" cy="1803794"/>
            <a:chOff x="3968852" y="430599"/>
            <a:chExt cx="6819846" cy="1803794"/>
          </a:xfrm>
        </p:grpSpPr>
        <p:pic>
          <p:nvPicPr>
            <p:cNvPr id="3084" name="Picture 12" descr="Image result for whiteboard collaboration algorithm development"/>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393088" y="570732"/>
              <a:ext cx="2175006" cy="152538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ccs.miami.edu/wp-content/uploads/2011/05/CBBP-student-and-professor-whiteboar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852" y="430599"/>
              <a:ext cx="2313358" cy="156906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woman programm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7852" y="678094"/>
              <a:ext cx="2080846" cy="155629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36335" y="2321961"/>
            <a:ext cx="4495035" cy="2184419"/>
          </a:xfrm>
          <a:prstGeom prst="rect">
            <a:avLst/>
          </a:prstGeom>
        </p:spPr>
      </p:pic>
    </p:spTree>
    <p:extLst>
      <p:ext uri="{BB962C8B-B14F-4D97-AF65-F5344CB8AC3E}">
        <p14:creationId xmlns:p14="http://schemas.microsoft.com/office/powerpoint/2010/main" val="32127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p:cTn id="11" dur="1000" fill="hold"/>
                                        <p:tgtEl>
                                          <p:spTgt spid="3076"/>
                                        </p:tgtEl>
                                        <p:attrNameLst>
                                          <p:attrName>ppt_w</p:attrName>
                                        </p:attrNameLst>
                                      </p:cBhvr>
                                      <p:tavLst>
                                        <p:tav tm="0">
                                          <p:val>
                                            <p:fltVal val="0"/>
                                          </p:val>
                                        </p:tav>
                                        <p:tav tm="100000">
                                          <p:val>
                                            <p:strVal val="#ppt_w"/>
                                          </p:val>
                                        </p:tav>
                                      </p:tavLst>
                                    </p:anim>
                                    <p:anim calcmode="lin" valueType="num">
                                      <p:cBhvr>
                                        <p:cTn id="12" dur="1000" fill="hold"/>
                                        <p:tgtEl>
                                          <p:spTgt spid="3076"/>
                                        </p:tgtEl>
                                        <p:attrNameLst>
                                          <p:attrName>ppt_h</p:attrName>
                                        </p:attrNameLst>
                                      </p:cBhvr>
                                      <p:tavLst>
                                        <p:tav tm="0">
                                          <p:val>
                                            <p:fltVal val="0"/>
                                          </p:val>
                                        </p:tav>
                                        <p:tav tm="100000">
                                          <p:val>
                                            <p:strVal val="#ppt_h"/>
                                          </p:val>
                                        </p:tav>
                                      </p:tavLst>
                                    </p:anim>
                                    <p:anim calcmode="lin" valueType="num">
                                      <p:cBhvr>
                                        <p:cTn id="13" dur="1000" fill="hold"/>
                                        <p:tgtEl>
                                          <p:spTgt spid="3076"/>
                                        </p:tgtEl>
                                        <p:attrNameLst>
                                          <p:attrName>style.rotation</p:attrName>
                                        </p:attrNameLst>
                                      </p:cBhvr>
                                      <p:tavLst>
                                        <p:tav tm="0">
                                          <p:val>
                                            <p:fltVal val="90"/>
                                          </p:val>
                                        </p:tav>
                                        <p:tav tm="100000">
                                          <p:val>
                                            <p:fltVal val="0"/>
                                          </p:val>
                                        </p:tav>
                                      </p:tavLst>
                                    </p:anim>
                                    <p:animEffect transition="in" filter="fade">
                                      <p:cBhvr>
                                        <p:cTn id="14" dur="10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fade">
                                      <p:cBhvr>
                                        <p:cTn id="24" dur="1000"/>
                                        <p:tgtEl>
                                          <p:spTgt spid="3078"/>
                                        </p:tgtEl>
                                      </p:cBhvr>
                                    </p:animEffect>
                                    <p:anim calcmode="lin" valueType="num">
                                      <p:cBhvr>
                                        <p:cTn id="25" dur="1000" fill="hold"/>
                                        <p:tgtEl>
                                          <p:spTgt spid="3078"/>
                                        </p:tgtEl>
                                        <p:attrNameLst>
                                          <p:attrName>ppt_x</p:attrName>
                                        </p:attrNameLst>
                                      </p:cBhvr>
                                      <p:tavLst>
                                        <p:tav tm="0">
                                          <p:val>
                                            <p:strVal val="#ppt_x"/>
                                          </p:val>
                                        </p:tav>
                                        <p:tav tm="100000">
                                          <p:val>
                                            <p:strVal val="#ppt_x"/>
                                          </p:val>
                                        </p:tav>
                                      </p:tavLst>
                                    </p:anim>
                                    <p:anim calcmode="lin" valueType="num">
                                      <p:cBhvr>
                                        <p:cTn id="26"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3082"/>
                                        </p:tgtEl>
                                        <p:attrNameLst>
                                          <p:attrName>style.visibility</p:attrName>
                                        </p:attrNameLst>
                                      </p:cBhvr>
                                      <p:to>
                                        <p:strVal val="visible"/>
                                      </p:to>
                                    </p:set>
                                    <p:animEffect transition="in" filter="wheel(1)">
                                      <p:cBhvr>
                                        <p:cTn id="31" dur="2000"/>
                                        <p:tgtEl>
                                          <p:spTgt spid="308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0" fill="hold"/>
                                        <p:tgtEl>
                                          <p:spTgt spid="18"/>
                                        </p:tgtEl>
                                        <p:attrNameLst>
                                          <p:attrName>ppt_w</p:attrName>
                                        </p:attrNameLst>
                                      </p:cBhvr>
                                      <p:tavLst>
                                        <p:tav tm="0">
                                          <p:val>
                                            <p:fltVal val="0"/>
                                          </p:val>
                                        </p:tav>
                                        <p:tav tm="100000">
                                          <p:val>
                                            <p:strVal val="#ppt_w"/>
                                          </p:val>
                                        </p:tav>
                                      </p:tavLst>
                                    </p:anim>
                                    <p:anim calcmode="lin" valueType="num">
                                      <p:cBhvr>
                                        <p:cTn id="41" dur="1000" fill="hold"/>
                                        <p:tgtEl>
                                          <p:spTgt spid="18"/>
                                        </p:tgtEl>
                                        <p:attrNameLst>
                                          <p:attrName>ppt_h</p:attrName>
                                        </p:attrNameLst>
                                      </p:cBhvr>
                                      <p:tavLst>
                                        <p:tav tm="0">
                                          <p:val>
                                            <p:fltVal val="0"/>
                                          </p:val>
                                        </p:tav>
                                        <p:tav tm="100000">
                                          <p:val>
                                            <p:strVal val="#ppt_h"/>
                                          </p:val>
                                        </p:tav>
                                      </p:tavLst>
                                    </p:anim>
                                    <p:anim calcmode="lin" valueType="num">
                                      <p:cBhvr>
                                        <p:cTn id="42" dur="1000" fill="hold"/>
                                        <p:tgtEl>
                                          <p:spTgt spid="18"/>
                                        </p:tgtEl>
                                        <p:attrNameLst>
                                          <p:attrName>style.rotation</p:attrName>
                                        </p:attrNameLst>
                                      </p:cBhvr>
                                      <p:tavLst>
                                        <p:tav tm="0">
                                          <p:val>
                                            <p:fltVal val="90"/>
                                          </p:val>
                                        </p:tav>
                                        <p:tav tm="100000">
                                          <p:val>
                                            <p:fltVal val="0"/>
                                          </p:val>
                                        </p:tav>
                                      </p:tavLst>
                                    </p:anim>
                                    <p:animEffect transition="in" filter="fade">
                                      <p:cBhvr>
                                        <p:cTn id="4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Kinect Controlled Glove Box</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48401" y="1143000"/>
            <a:ext cx="4162097" cy="251460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0" y="4038600"/>
            <a:ext cx="4162096" cy="2514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7304" y="4038600"/>
            <a:ext cx="4162096" cy="25146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7400" y="1219200"/>
            <a:ext cx="3771900" cy="25146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0438" y="2667001"/>
            <a:ext cx="5191125" cy="2600325"/>
          </a:xfrm>
          <a:prstGeom prst="rect">
            <a:avLst/>
          </a:prstGeom>
        </p:spPr>
      </p:pic>
      <p:sp>
        <p:nvSpPr>
          <p:cNvPr id="3" name="Footer Placeholder 2"/>
          <p:cNvSpPr>
            <a:spLocks noGrp="1"/>
          </p:cNvSpPr>
          <p:nvPr>
            <p:ph type="ftr" sz="quarter" idx="11"/>
          </p:nvPr>
        </p:nvSpPr>
        <p:spPr/>
        <p:txBody>
          <a:bodyPr/>
          <a:lstStyle/>
          <a:p>
            <a:pPr>
              <a:defRPr/>
            </a:pPr>
            <a:r>
              <a:rPr lang="en-US" sz="1800" kern="0" dirty="0">
                <a:solidFill>
                  <a:sysClr val="windowText" lastClr="000000"/>
                </a:solidFill>
              </a:rPr>
              <a:t>LA-UR-13-24403</a:t>
            </a:r>
          </a:p>
        </p:txBody>
      </p:sp>
    </p:spTree>
    <p:extLst>
      <p:ext uri="{BB962C8B-B14F-4D97-AF65-F5344CB8AC3E}">
        <p14:creationId xmlns:p14="http://schemas.microsoft.com/office/powerpoint/2010/main" val="1640931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444346" y="1846263"/>
            <a:ext cx="5363633" cy="4022725"/>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65760" y="305372"/>
            <a:ext cx="5730240" cy="4297680"/>
          </a:xfrm>
          <a:prstGeom prst="rect">
            <a:avLst/>
          </a:prstGeom>
        </p:spPr>
      </p:pic>
    </p:spTree>
    <p:extLst>
      <p:ext uri="{BB962C8B-B14F-4D97-AF65-F5344CB8AC3E}">
        <p14:creationId xmlns:p14="http://schemas.microsoft.com/office/powerpoint/2010/main" val="366964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a:t>
            </a:r>
          </a:p>
        </p:txBody>
      </p:sp>
      <p:pic>
        <p:nvPicPr>
          <p:cNvPr id="6148" name="Picture 4" descr="http://4.bp.blogspot.com/-EDLbyYipz_E/UtnWN7fdGcI/AAAAAAAANno/b4UX5wjNdh0/s1600/Pyramid+of+Pain+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0112" y="1865948"/>
            <a:ext cx="68580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255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B01B-4B98-188F-D33A-1CA38ED88AB1}"/>
              </a:ext>
            </a:extLst>
          </p:cNvPr>
          <p:cNvSpPr>
            <a:spLocks noGrp="1"/>
          </p:cNvSpPr>
          <p:nvPr>
            <p:ph type="title"/>
          </p:nvPr>
        </p:nvSpPr>
        <p:spPr/>
        <p:txBody>
          <a:bodyPr/>
          <a:lstStyle/>
          <a:p>
            <a:r>
              <a:rPr lang="en-US" dirty="0"/>
              <a:t>National Science Foundation – Secure and Trustworthy Cyberspace </a:t>
            </a:r>
          </a:p>
        </p:txBody>
      </p:sp>
      <p:pic>
        <p:nvPicPr>
          <p:cNvPr id="4" name="Content Placeholder 3">
            <a:extLst>
              <a:ext uri="{FF2B5EF4-FFF2-40B4-BE49-F238E27FC236}">
                <a16:creationId xmlns:a16="http://schemas.microsoft.com/office/drawing/2014/main" id="{11E78D3B-0D87-C605-AEEE-067AB54395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780" y="1958975"/>
            <a:ext cx="4181068" cy="4351338"/>
          </a:xfrm>
          <a:prstGeom prst="rect">
            <a:avLst/>
          </a:prstGeom>
        </p:spPr>
      </p:pic>
      <p:grpSp>
        <p:nvGrpSpPr>
          <p:cNvPr id="7" name="Group 6">
            <a:extLst>
              <a:ext uri="{FF2B5EF4-FFF2-40B4-BE49-F238E27FC236}">
                <a16:creationId xmlns:a16="http://schemas.microsoft.com/office/drawing/2014/main" id="{79F5F812-E444-3329-098B-319BB84661CE}"/>
              </a:ext>
            </a:extLst>
          </p:cNvPr>
          <p:cNvGrpSpPr/>
          <p:nvPr/>
        </p:nvGrpSpPr>
        <p:grpSpPr>
          <a:xfrm>
            <a:off x="6566199" y="2164049"/>
            <a:ext cx="3890234" cy="3961991"/>
            <a:chOff x="6566199" y="2164049"/>
            <a:chExt cx="3890234" cy="3961991"/>
          </a:xfrm>
        </p:grpSpPr>
        <p:pic>
          <p:nvPicPr>
            <p:cNvPr id="5" name="Shape 311">
              <a:extLst>
                <a:ext uri="{FF2B5EF4-FFF2-40B4-BE49-F238E27FC236}">
                  <a16:creationId xmlns:a16="http://schemas.microsoft.com/office/drawing/2014/main" id="{783F3653-9A99-DC6F-F508-DE6DEA14910F}"/>
                </a:ext>
              </a:extLst>
            </p:cNvPr>
            <p:cNvPicPr preferRelativeResize="0"/>
            <p:nvPr/>
          </p:nvPicPr>
          <p:blipFill>
            <a:blip r:embed="rId3">
              <a:alphaModFix/>
            </a:blip>
            <a:stretch>
              <a:fillRect/>
            </a:stretch>
          </p:blipFill>
          <p:spPr>
            <a:xfrm>
              <a:off x="6761153" y="2164049"/>
              <a:ext cx="3500326" cy="3500326"/>
            </a:xfrm>
            <a:prstGeom prst="rect">
              <a:avLst/>
            </a:prstGeom>
            <a:noFill/>
            <a:ln>
              <a:noFill/>
            </a:ln>
          </p:spPr>
        </p:pic>
        <p:sp>
          <p:nvSpPr>
            <p:cNvPr id="6" name="TextBox 5">
              <a:extLst>
                <a:ext uri="{FF2B5EF4-FFF2-40B4-BE49-F238E27FC236}">
                  <a16:creationId xmlns:a16="http://schemas.microsoft.com/office/drawing/2014/main" id="{AA04E878-AE9F-3171-D16A-A4D52989E9BD}"/>
                </a:ext>
              </a:extLst>
            </p:cNvPr>
            <p:cNvSpPr txBox="1"/>
            <p:nvPr/>
          </p:nvSpPr>
          <p:spPr>
            <a:xfrm>
              <a:off x="6566199" y="5664375"/>
              <a:ext cx="3890234" cy="461665"/>
            </a:xfrm>
            <a:prstGeom prst="rect">
              <a:avLst/>
            </a:prstGeom>
            <a:noFill/>
          </p:spPr>
          <p:txBody>
            <a:bodyPr wrap="square" rtlCol="0">
              <a:spAutoFit/>
            </a:bodyPr>
            <a:lstStyle/>
            <a:p>
              <a:pPr algn="ctr"/>
              <a:r>
                <a:rPr lang="en-US" sz="2400" dirty="0"/>
                <a:t> Where discoveries begin</a:t>
              </a:r>
            </a:p>
          </p:txBody>
        </p:sp>
      </p:grpSp>
    </p:spTree>
    <p:extLst>
      <p:ext uri="{BB962C8B-B14F-4D97-AF65-F5344CB8AC3E}">
        <p14:creationId xmlns:p14="http://schemas.microsoft.com/office/powerpoint/2010/main" val="37012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NL70thDarkTheme">
  <a:themeElements>
    <a:clrScheme name="LANL70th">
      <a:dk1>
        <a:srgbClr val="0F1824"/>
      </a:dk1>
      <a:lt1>
        <a:srgbClr val="FFFFFF"/>
      </a:lt1>
      <a:dk2>
        <a:srgbClr val="0F1824"/>
      </a:dk2>
      <a:lt2>
        <a:srgbClr val="FFFFFE"/>
      </a:lt2>
      <a:accent1>
        <a:srgbClr val="F4B834"/>
      </a:accent1>
      <a:accent2>
        <a:srgbClr val="B2B3B2"/>
      </a:accent2>
      <a:accent3>
        <a:srgbClr val="F4B834"/>
      </a:accent3>
      <a:accent4>
        <a:srgbClr val="F4B834"/>
      </a:accent4>
      <a:accent5>
        <a:srgbClr val="F4B834"/>
      </a:accent5>
      <a:accent6>
        <a:srgbClr val="F4B834"/>
      </a:accent6>
      <a:hlink>
        <a:srgbClr val="F4B834"/>
      </a:hlink>
      <a:folHlink>
        <a:srgbClr val="B2B3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56f87f42-bac6-49e2-b9d5-04744cb514ee" xsi:nil="true"/>
    <lcf76f155ced4ddcb4097134ff3c332f xmlns="fcae3b96-bd14-4ee2-8386-a94084e60018">
      <Terms xmlns="http://schemas.microsoft.com/office/infopath/2007/PartnerControls"/>
    </lcf76f155ced4ddcb4097134ff3c332f>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7D154A9B6B4745A92074A700A40869" ma:contentTypeVersion="23" ma:contentTypeDescription="Create a new document." ma:contentTypeScope="" ma:versionID="8167603692382ecea6773f6701188564">
  <xsd:schema xmlns:xsd="http://www.w3.org/2001/XMLSchema" xmlns:xs="http://www.w3.org/2001/XMLSchema" xmlns:p="http://schemas.microsoft.com/office/2006/metadata/properties" xmlns:ns1="http://schemas.microsoft.com/sharepoint/v3" xmlns:ns2="fcae3b96-bd14-4ee2-8386-a94084e60018" xmlns:ns3="56f87f42-bac6-49e2-b9d5-04744cb514ee" targetNamespace="http://schemas.microsoft.com/office/2006/metadata/properties" ma:root="true" ma:fieldsID="2f40a0fb05c6be0211cdb789bebfab03" ns1:_="" ns2:_="" ns3:_="">
    <xsd:import namespace="http://schemas.microsoft.com/sharepoint/v3"/>
    <xsd:import namespace="fcae3b96-bd14-4ee2-8386-a94084e60018"/>
    <xsd:import namespace="56f87f42-bac6-49e2-b9d5-04744cb514ee"/>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ae3b96-bd14-4ee2-8386-a94084e6001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16a427a-858a-487d-80a3-21f23792e0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f87f42-bac6-49e2-b9d5-04744cb514e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8e345d7-e916-42f7-ade4-36d8c15b0911}" ma:internalName="TaxCatchAll" ma:showField="CatchAllData" ma:web="56f87f42-bac6-49e2-b9d5-04744cb514e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6BC842-82F0-42C4-9DCE-F924A0080CDF}">
  <ds:schemaRefs>
    <ds:schemaRef ds:uri="http://schemas.microsoft.com/sharepoint/v3/contenttype/forms"/>
  </ds:schemaRefs>
</ds:datastoreItem>
</file>

<file path=customXml/itemProps2.xml><?xml version="1.0" encoding="utf-8"?>
<ds:datastoreItem xmlns:ds="http://schemas.openxmlformats.org/officeDocument/2006/customXml" ds:itemID="{D384B379-AF61-451C-A9A0-791C25FC6400}">
  <ds:schemaRefs>
    <ds:schemaRef ds:uri="http://schemas.microsoft.com/office/2006/metadata/properties"/>
    <ds:schemaRef ds:uri="http://schemas.microsoft.com/office/infopath/2007/PartnerControls"/>
    <ds:schemaRef ds:uri="http://schemas.microsoft.com/sharepoint/v3"/>
    <ds:schemaRef ds:uri="56f87f42-bac6-49e2-b9d5-04744cb514ee"/>
    <ds:schemaRef ds:uri="fcae3b96-bd14-4ee2-8386-a94084e60018"/>
  </ds:schemaRefs>
</ds:datastoreItem>
</file>

<file path=customXml/itemProps3.xml><?xml version="1.0" encoding="utf-8"?>
<ds:datastoreItem xmlns:ds="http://schemas.openxmlformats.org/officeDocument/2006/customXml" ds:itemID="{480DE2EB-9B42-485B-A7A2-D64B5FCC10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cae3b96-bd14-4ee2-8386-a94084e60018"/>
    <ds:schemaRef ds:uri="56f87f42-bac6-49e2-b9d5-04744cb51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316</TotalTime>
  <Words>713</Words>
  <Application>Microsoft Office PowerPoint</Application>
  <PresentationFormat>Widescreen</PresentationFormat>
  <Paragraphs>95</Paragraphs>
  <Slides>18</Slides>
  <Notes>1</Notes>
  <HiddenSlides>2</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Arial Narrow</vt:lpstr>
      <vt:lpstr>Calibri</vt:lpstr>
      <vt:lpstr>Calibri Light</vt:lpstr>
      <vt:lpstr>LANL70thDarkTheme</vt:lpstr>
      <vt:lpstr>Retrospect</vt:lpstr>
      <vt:lpstr>On the bitstream…one event at a time</vt:lpstr>
      <vt:lpstr>Bioinformatics</vt:lpstr>
      <vt:lpstr>Pairwise Sequence Alignments</vt:lpstr>
      <vt:lpstr>PowerPoint Presentation</vt:lpstr>
      <vt:lpstr>R &amp; D</vt:lpstr>
      <vt:lpstr>Kinect Controlled Glove Box</vt:lpstr>
      <vt:lpstr>PowerPoint Presentation</vt:lpstr>
      <vt:lpstr>Cyber Security</vt:lpstr>
      <vt:lpstr>National Science Foundation – Secure and Trustworthy Cyberspace </vt:lpstr>
      <vt:lpstr>Cyber Unplugged Activity</vt:lpstr>
      <vt:lpstr>Cyber Pup</vt:lpstr>
      <vt:lpstr>Cyber in Action</vt:lpstr>
      <vt:lpstr>K12 Focused Cybersecurity Resources</vt:lpstr>
      <vt:lpstr>K12 Focused Cybersecurity Resources (2)</vt:lpstr>
      <vt:lpstr>K12 Focused Cybersecurity Resources (3)</vt:lpstr>
      <vt:lpstr>K12 Focused Cybersecurity Resources (4)</vt:lpstr>
      <vt:lpstr>Professional Organizations and Current Information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Beck, Shannon I CIV USAF USAFA DF/DFCS</cp:lastModifiedBy>
  <cp:revision>84</cp:revision>
  <dcterms:created xsi:type="dcterms:W3CDTF">2016-09-02T02:41:46Z</dcterms:created>
  <dcterms:modified xsi:type="dcterms:W3CDTF">2024-02-09T06:40:51Z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0x0101006A7D154A9B6B4745A92074A700A40869</vt:lpwstr>
  </property>
</Properties>
</file>